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8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9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04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4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5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97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3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21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9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5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73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2756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33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73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85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31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9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E88BE-4CDF-4306-9837-F89C27EF9ECB}" type="datetimeFigureOut">
              <a:rPr lang="en-US" smtClean="0"/>
              <a:t>10/1/2023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88A9D-50D9-480F-8F33-FA5AA283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00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heabratepage.com/wp-content/uploads/2023/04/Recettes_martiniquaises.doc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FA9F-A52C-455D-92AC-E46E47B6CA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Atelier de cuisine </a:t>
            </a:r>
            <a:r>
              <a:rPr lang="en-US" dirty="0" err="1"/>
              <a:t>martiniquaise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19F1EC-C83C-4C72-A650-C9DFDBF5B3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 13 </a:t>
            </a:r>
            <a:r>
              <a:rPr lang="en-US" dirty="0" err="1"/>
              <a:t>octobre</a:t>
            </a:r>
            <a:r>
              <a:rPr lang="en-US" dirty="0"/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184264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CD550-ACDD-420A-825B-086A54A84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</a:t>
            </a:r>
            <a:r>
              <a:rPr lang="en-US" dirty="0" err="1"/>
              <a:t>historiques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9DE3A-C731-40FD-B58B-B4B7431A6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 cuisine </a:t>
            </a:r>
            <a:r>
              <a:rPr lang="en-US" dirty="0" err="1"/>
              <a:t>martiniquaise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un mélange de </a:t>
            </a:r>
            <a:r>
              <a:rPr lang="en-US" dirty="0" err="1"/>
              <a:t>toutes</a:t>
            </a:r>
            <a:r>
              <a:rPr lang="en-US" dirty="0"/>
              <a:t> les cultures des populations qui </a:t>
            </a:r>
            <a:r>
              <a:rPr lang="en-US" dirty="0" err="1"/>
              <a:t>l’ont</a:t>
            </a:r>
            <a:r>
              <a:rPr lang="en-US" dirty="0"/>
              <a:t> </a:t>
            </a:r>
            <a:r>
              <a:rPr lang="en-US" dirty="0" err="1"/>
              <a:t>influencée</a:t>
            </a:r>
            <a:r>
              <a:rPr lang="en-US" dirty="0"/>
              <a:t>.</a:t>
            </a:r>
          </a:p>
          <a:p>
            <a:pPr lvl="1"/>
            <a:r>
              <a:rPr lang="en-US" sz="2600" dirty="0" err="1">
                <a:latin typeface="+mj-lt"/>
              </a:rPr>
              <a:t>Arawaks</a:t>
            </a:r>
            <a:r>
              <a:rPr lang="en-US" sz="2600" dirty="0">
                <a:latin typeface="+mj-lt"/>
              </a:rPr>
              <a:t> – Cuisine </a:t>
            </a:r>
            <a:r>
              <a:rPr lang="en-US" sz="2600" dirty="0" err="1">
                <a:latin typeface="+mj-lt"/>
              </a:rPr>
              <a:t>indig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ène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 err="1">
                <a:latin typeface="+mj-lt"/>
                <a:cs typeface="Calibri" panose="020F0502020204030204" pitchFamily="34" charset="0"/>
              </a:rPr>
              <a:t>Explorateurs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– Cuisine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européenne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>
                <a:latin typeface="+mj-lt"/>
                <a:cs typeface="Calibri" panose="020F0502020204030204" pitchFamily="34" charset="0"/>
              </a:rPr>
              <a:t>Colons – Cuisine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française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 err="1">
                <a:latin typeface="+mj-lt"/>
                <a:cs typeface="Calibri" panose="020F0502020204030204" pitchFamily="34" charset="0"/>
              </a:rPr>
              <a:t>Esclaves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– Cuisine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africaine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>
                <a:latin typeface="+mj-lt"/>
                <a:cs typeface="Calibri" panose="020F0502020204030204" pitchFamily="34" charset="0"/>
              </a:rPr>
              <a:t>Chinois – Cuisine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asiatique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 err="1">
                <a:latin typeface="+mj-lt"/>
                <a:cs typeface="Calibri" panose="020F0502020204030204" pitchFamily="34" charset="0"/>
              </a:rPr>
              <a:t>Indiens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– Cuisine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indienne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endParaRPr lang="en-US" dirty="0">
              <a:latin typeface="+mj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2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BD7DC-6BEE-44BD-97C6-AC5E7C53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Influences </a:t>
            </a:r>
            <a:r>
              <a:rPr lang="en-US" dirty="0" err="1"/>
              <a:t>g</a:t>
            </a:r>
            <a:r>
              <a:rPr lang="en-US" dirty="0" err="1">
                <a:cs typeface="Calibri" panose="020F0502020204030204" pitchFamily="34" charset="0"/>
              </a:rPr>
              <a:t>éographiques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3A9D8-9B6C-4A38-99C6-B3272F20E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600" dirty="0"/>
              <a:t>Cuisine des </a:t>
            </a:r>
            <a:r>
              <a:rPr lang="en-US" sz="2600" dirty="0" err="1"/>
              <a:t>îles</a:t>
            </a:r>
            <a:r>
              <a:rPr lang="en-US" sz="2600" dirty="0"/>
              <a:t> – fruits de </a:t>
            </a:r>
            <a:r>
              <a:rPr lang="en-US" sz="2600" dirty="0" err="1"/>
              <a:t>mer</a:t>
            </a:r>
            <a:r>
              <a:rPr lang="en-US" sz="2600" dirty="0"/>
              <a:t>, </a:t>
            </a:r>
            <a:r>
              <a:rPr lang="en-US" sz="2600" dirty="0" err="1"/>
              <a:t>poissons</a:t>
            </a:r>
            <a:endParaRPr lang="en-US" sz="2600" dirty="0"/>
          </a:p>
          <a:p>
            <a:pPr lvl="1"/>
            <a:r>
              <a:rPr lang="en-US" sz="2600" dirty="0"/>
              <a:t>Cuisine </a:t>
            </a:r>
            <a:r>
              <a:rPr lang="en-US" sz="2600" dirty="0" err="1"/>
              <a:t>tropicale</a:t>
            </a:r>
            <a:r>
              <a:rPr lang="en-US" sz="2600" dirty="0"/>
              <a:t> – fruits et </a:t>
            </a:r>
            <a:r>
              <a:rPr lang="en-US" sz="2600" dirty="0" err="1"/>
              <a:t>légumes</a:t>
            </a:r>
            <a:endParaRPr lang="en-US" sz="2600" dirty="0"/>
          </a:p>
          <a:p>
            <a:pPr lvl="1"/>
            <a:r>
              <a:rPr lang="en-US" sz="2600" dirty="0"/>
              <a:t>Cuisine </a:t>
            </a:r>
            <a:r>
              <a:rPr lang="en-US" sz="2600" dirty="0" err="1"/>
              <a:t>africaine</a:t>
            </a:r>
            <a:r>
              <a:rPr lang="en-US" sz="2600" dirty="0"/>
              <a:t> – </a:t>
            </a:r>
            <a:r>
              <a:rPr lang="en-US" sz="2600" dirty="0" err="1"/>
              <a:t>plantes</a:t>
            </a:r>
            <a:r>
              <a:rPr lang="en-US" sz="2600" dirty="0"/>
              <a:t>, surtout </a:t>
            </a:r>
            <a:r>
              <a:rPr lang="en-US" sz="2600" dirty="0" err="1"/>
              <a:t>légumes-racines</a:t>
            </a:r>
            <a:r>
              <a:rPr lang="en-US" sz="2600" dirty="0"/>
              <a:t>, </a:t>
            </a:r>
            <a:r>
              <a:rPr lang="en-US" sz="2600" dirty="0" err="1"/>
              <a:t>apportées</a:t>
            </a:r>
            <a:r>
              <a:rPr lang="en-US" sz="2600" dirty="0"/>
              <a:t> par les </a:t>
            </a:r>
            <a:r>
              <a:rPr lang="en-US" sz="2600" dirty="0" err="1"/>
              <a:t>esclaves</a:t>
            </a:r>
            <a:endParaRPr lang="en-US" sz="2600" dirty="0"/>
          </a:p>
          <a:p>
            <a:pPr lvl="1"/>
            <a:r>
              <a:rPr lang="en-US" sz="2600" dirty="0"/>
              <a:t>Cuisine </a:t>
            </a:r>
            <a:r>
              <a:rPr lang="en-US" sz="2600" dirty="0" err="1"/>
              <a:t>indienne</a:t>
            </a:r>
            <a:r>
              <a:rPr lang="en-US" sz="2600" dirty="0"/>
              <a:t> – traditions, surtout des </a:t>
            </a:r>
            <a:r>
              <a:rPr lang="en-US" sz="2600" dirty="0" err="1"/>
              <a:t>épices</a:t>
            </a:r>
            <a:r>
              <a:rPr lang="en-US" sz="2600" dirty="0"/>
              <a:t>, </a:t>
            </a:r>
            <a:r>
              <a:rPr lang="en-US" sz="2600" dirty="0" err="1"/>
              <a:t>apportées</a:t>
            </a:r>
            <a:r>
              <a:rPr lang="en-US" sz="2600" dirty="0"/>
              <a:t> par les </a:t>
            </a:r>
            <a:r>
              <a:rPr lang="en-US" sz="2600" dirty="0" err="1"/>
              <a:t>travailleurs</a:t>
            </a:r>
            <a:r>
              <a:rPr lang="en-US" sz="2600" dirty="0"/>
              <a:t> </a:t>
            </a:r>
            <a:r>
              <a:rPr lang="en-US" sz="2600" dirty="0" err="1"/>
              <a:t>indiens</a:t>
            </a:r>
            <a:r>
              <a:rPr lang="en-US" sz="2600" dirty="0"/>
              <a:t> suite à </a:t>
            </a:r>
            <a:r>
              <a:rPr lang="en-US" sz="2600" dirty="0" err="1"/>
              <a:t>l’abolition</a:t>
            </a:r>
            <a:r>
              <a:rPr lang="en-US" sz="2600" dirty="0"/>
              <a:t> de </a:t>
            </a:r>
            <a:r>
              <a:rPr lang="en-US" sz="2600" dirty="0" err="1"/>
              <a:t>l’esclavage</a:t>
            </a:r>
            <a:endParaRPr lang="en-US" sz="2600" dirty="0"/>
          </a:p>
          <a:p>
            <a:pPr lvl="1"/>
            <a:r>
              <a:rPr lang="en-US" sz="2600" dirty="0"/>
              <a:t>Cuisine </a:t>
            </a:r>
            <a:r>
              <a:rPr lang="en-US" sz="2600" dirty="0" err="1"/>
              <a:t>française</a:t>
            </a:r>
            <a:r>
              <a:rPr lang="en-US" sz="2600" dirty="0"/>
              <a:t> – </a:t>
            </a:r>
            <a:r>
              <a:rPr lang="en-US" sz="2600" dirty="0" err="1"/>
              <a:t>raffinement</a:t>
            </a:r>
            <a:r>
              <a:rPr lang="en-US" sz="2600" dirty="0"/>
              <a:t>, techniques </a:t>
            </a:r>
            <a:r>
              <a:rPr lang="en-US" sz="2600" dirty="0" err="1"/>
              <a:t>culinaires</a:t>
            </a:r>
            <a:r>
              <a:rPr lang="en-US" sz="2600" dirty="0"/>
              <a:t>, plats </a:t>
            </a:r>
            <a:r>
              <a:rPr lang="en-US" sz="2600" dirty="0" err="1"/>
              <a:t>classiques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04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7BAD6-50BF-4BD7-95D8-CD6B07878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Menu </a:t>
            </a:r>
            <a:r>
              <a:rPr lang="en-US" dirty="0" err="1">
                <a:hlinkClick r:id="rId2"/>
              </a:rPr>
              <a:t>typique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EE5F7-E2F2-4582-B136-E96E81107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err="1">
                <a:latin typeface="+mj-lt"/>
              </a:rPr>
              <a:t>Accras</a:t>
            </a:r>
            <a:r>
              <a:rPr lang="en-US" sz="2600" dirty="0">
                <a:latin typeface="+mj-lt"/>
              </a:rPr>
              <a:t> de </a:t>
            </a:r>
            <a:r>
              <a:rPr lang="en-US" sz="2600" dirty="0" err="1">
                <a:latin typeface="+mj-lt"/>
              </a:rPr>
              <a:t>morue</a:t>
            </a:r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Velout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é de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christophine</a:t>
            </a:r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Colombo de </a:t>
            </a:r>
            <a:r>
              <a:rPr lang="en-US" sz="2600" dirty="0" err="1">
                <a:latin typeface="+mj-lt"/>
              </a:rPr>
              <a:t>poulet</a:t>
            </a:r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Blanc-manger aux </a:t>
            </a:r>
            <a:r>
              <a:rPr lang="en-US" sz="2600" dirty="0" err="1">
                <a:latin typeface="+mj-lt"/>
              </a:rPr>
              <a:t>mangues</a:t>
            </a:r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Beignets de </a:t>
            </a:r>
            <a:r>
              <a:rPr lang="en-US" sz="2600" dirty="0" err="1">
                <a:latin typeface="+mj-lt"/>
              </a:rPr>
              <a:t>banane</a:t>
            </a:r>
            <a:endParaRPr lang="en-US" sz="2600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77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C9DB-F36A-4DCF-AF80-2A5BEAA52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Accras</a:t>
            </a:r>
            <a:r>
              <a:rPr lang="en-US" dirty="0"/>
              <a:t> de </a:t>
            </a:r>
            <a:r>
              <a:rPr lang="en-US" dirty="0" err="1"/>
              <a:t>morue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4B53B-58E3-4509-AD5C-A4752523D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err="1">
                <a:latin typeface="+mj-lt"/>
              </a:rPr>
              <a:t>Morue</a:t>
            </a:r>
            <a:r>
              <a:rPr lang="en-US" sz="2600" dirty="0">
                <a:latin typeface="+mj-lt"/>
              </a:rPr>
              <a:t> vs. </a:t>
            </a:r>
            <a:r>
              <a:rPr lang="en-US" sz="2600" dirty="0" err="1">
                <a:latin typeface="+mj-lt"/>
              </a:rPr>
              <a:t>cabillaud</a:t>
            </a:r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Importance de la conservation </a:t>
            </a:r>
            <a:r>
              <a:rPr lang="en-US" sz="2600">
                <a:latin typeface="+mj-lt"/>
              </a:rPr>
              <a:t>des aliments (salage, fumage, s</a:t>
            </a:r>
            <a:r>
              <a:rPr lang="en-US" sz="2600">
                <a:latin typeface="+mj-lt"/>
                <a:cs typeface="Calibri" panose="020F0502020204030204" pitchFamily="34" charset="0"/>
              </a:rPr>
              <a:t>échage, appertisation)</a:t>
            </a:r>
            <a:endParaRPr lang="en-US" sz="2600" dirty="0">
              <a:latin typeface="+mj-lt"/>
            </a:endParaRPr>
          </a:p>
          <a:p>
            <a:r>
              <a:rPr lang="en-US" sz="2600" dirty="0">
                <a:latin typeface="+mj-lt"/>
              </a:rPr>
              <a:t>Piments</a:t>
            </a:r>
          </a:p>
          <a:p>
            <a:pPr lvl="1"/>
            <a:r>
              <a:rPr lang="en-US" sz="2200" dirty="0">
                <a:latin typeface="+mj-lt"/>
              </a:rPr>
              <a:t>Piment </a:t>
            </a:r>
            <a:r>
              <a:rPr lang="en-US" sz="2200" dirty="0" err="1">
                <a:latin typeface="+mj-lt"/>
              </a:rPr>
              <a:t>v</a:t>
            </a:r>
            <a:r>
              <a:rPr lang="en-US" sz="2200" dirty="0" err="1">
                <a:latin typeface="+mj-lt"/>
                <a:cs typeface="Calibri" panose="020F0502020204030204" pitchFamily="34" charset="0"/>
              </a:rPr>
              <a:t>égétarien</a:t>
            </a:r>
            <a:endParaRPr lang="en-US" sz="22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>
                <a:latin typeface="+mj-lt"/>
                <a:cs typeface="Calibri" panose="020F0502020204030204" pitchFamily="34" charset="0"/>
              </a:rPr>
              <a:t>Citron vs. citron vert</a:t>
            </a:r>
          </a:p>
          <a:p>
            <a:pPr lvl="1"/>
            <a:r>
              <a:rPr lang="en-US" sz="2200">
                <a:latin typeface="+mj-lt"/>
                <a:cs typeface="Calibri" panose="020F0502020204030204" pitchFamily="34" charset="0"/>
              </a:rPr>
              <a:t>France - citron (=jaune) vs. citron vert</a:t>
            </a:r>
          </a:p>
          <a:p>
            <a:pPr lvl="1"/>
            <a:r>
              <a:rPr lang="en-US" sz="2200">
                <a:latin typeface="+mj-lt"/>
                <a:cs typeface="Calibri" panose="020F0502020204030204" pitchFamily="34" charset="0"/>
              </a:rPr>
              <a:t>Martinique - citron (=vert) vs. citron jaune</a:t>
            </a:r>
            <a:endParaRPr lang="en-US" sz="22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 dirty="0">
                <a:latin typeface="+mj-lt"/>
                <a:cs typeface="Calibri" panose="020F0502020204030204" pitchFamily="34" charset="0"/>
              </a:rPr>
              <a:t>Sauce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chien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 dirty="0">
                <a:latin typeface="+mj-lt"/>
                <a:cs typeface="Calibri" panose="020F0502020204030204" pitchFamily="34" charset="0"/>
              </a:rPr>
              <a:t>Crevettes</a:t>
            </a:r>
            <a:endParaRPr lang="en-US" sz="2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021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0068-D4FE-4BD4-BAD5-82198188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Velout</a:t>
            </a:r>
            <a:r>
              <a:rPr lang="en-US" dirty="0">
                <a:cs typeface="Calibri" panose="020F0502020204030204" pitchFamily="34" charset="0"/>
              </a:rPr>
              <a:t>é de </a:t>
            </a:r>
            <a:r>
              <a:rPr lang="en-US" dirty="0" err="1">
                <a:cs typeface="Calibri" panose="020F0502020204030204" pitchFamily="34" charset="0"/>
              </a:rPr>
              <a:t>christophines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6B597-FC48-46B1-A3B3-E9AC4BFB9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err="1"/>
              <a:t>Légume</a:t>
            </a:r>
            <a:r>
              <a:rPr lang="en-US" sz="2600" dirty="0"/>
              <a:t> </a:t>
            </a:r>
          </a:p>
          <a:p>
            <a:r>
              <a:rPr lang="en-US" sz="2600" dirty="0"/>
              <a:t>Plante </a:t>
            </a:r>
            <a:r>
              <a:rPr lang="en-US" sz="2600" dirty="0" err="1"/>
              <a:t>originaire</a:t>
            </a:r>
            <a:r>
              <a:rPr lang="en-US" sz="2600" dirty="0"/>
              <a:t> </a:t>
            </a:r>
            <a:r>
              <a:rPr lang="en-US" sz="2600" dirty="0" err="1"/>
              <a:t>d’Amérique</a:t>
            </a:r>
            <a:r>
              <a:rPr lang="en-US" sz="2600" dirty="0"/>
              <a:t> du Sud et du </a:t>
            </a:r>
            <a:r>
              <a:rPr lang="en-US" sz="2600" dirty="0" err="1"/>
              <a:t>Mexique</a:t>
            </a:r>
            <a:endParaRPr lang="en-US" sz="2600" dirty="0"/>
          </a:p>
          <a:p>
            <a:r>
              <a:rPr lang="en-US" sz="2600" dirty="0" err="1"/>
              <a:t>Famille</a:t>
            </a:r>
            <a:r>
              <a:rPr lang="en-US" sz="2600" dirty="0"/>
              <a:t> des gourdes</a:t>
            </a:r>
          </a:p>
          <a:p>
            <a:r>
              <a:rPr lang="en-US" sz="2600" dirty="0" err="1"/>
              <a:t>Ressemble</a:t>
            </a:r>
            <a:r>
              <a:rPr lang="en-US" sz="2600" dirty="0"/>
              <a:t> à la </a:t>
            </a:r>
            <a:r>
              <a:rPr lang="en-US" sz="2600" dirty="0" err="1"/>
              <a:t>poire</a:t>
            </a:r>
            <a:r>
              <a:rPr lang="en-US" sz="2600" dirty="0"/>
              <a:t> — </a:t>
            </a:r>
            <a:r>
              <a:rPr lang="en-US" sz="2600" dirty="0" err="1"/>
              <a:t>taille</a:t>
            </a:r>
            <a:r>
              <a:rPr lang="en-US" sz="2600" dirty="0"/>
              <a:t>, </a:t>
            </a:r>
            <a:r>
              <a:rPr lang="en-US" sz="2600" dirty="0" err="1"/>
              <a:t>forme</a:t>
            </a:r>
            <a:r>
              <a:rPr lang="en-US" sz="2600" dirty="0"/>
              <a:t>, </a:t>
            </a:r>
            <a:r>
              <a:rPr lang="en-US" sz="2600" dirty="0" err="1"/>
              <a:t>cœur</a:t>
            </a:r>
            <a:endParaRPr lang="en-US" sz="2600" dirty="0"/>
          </a:p>
          <a:p>
            <a:r>
              <a:rPr lang="en-US" sz="2600" dirty="0"/>
              <a:t>Chayote, </a:t>
            </a:r>
            <a:r>
              <a:rPr lang="en-US" sz="2600" dirty="0" err="1"/>
              <a:t>choucou</a:t>
            </a:r>
            <a:r>
              <a:rPr lang="en-US" sz="2600" dirty="0"/>
              <a:t> (Réunion)</a:t>
            </a:r>
          </a:p>
          <a:p>
            <a:r>
              <a:rPr lang="en-US" sz="2600" dirty="0" err="1"/>
              <a:t>Christophine</a:t>
            </a:r>
            <a:r>
              <a:rPr lang="en-US" sz="2600" dirty="0"/>
              <a:t> </a:t>
            </a:r>
            <a:r>
              <a:rPr lang="en-US" sz="2600" dirty="0" err="1"/>
              <a:t>est</a:t>
            </a:r>
            <a:r>
              <a:rPr lang="en-US" sz="2600" dirty="0"/>
              <a:t> un nom </a:t>
            </a:r>
            <a:r>
              <a:rPr lang="en-US" sz="2600" dirty="0" err="1"/>
              <a:t>antillais</a:t>
            </a:r>
            <a:endParaRPr lang="en-US" sz="2600" dirty="0"/>
          </a:p>
          <a:p>
            <a:r>
              <a:rPr lang="en-US" sz="2600" dirty="0" err="1"/>
              <a:t>Peut</a:t>
            </a:r>
            <a:r>
              <a:rPr lang="en-US" sz="2600" dirty="0"/>
              <a:t> </a:t>
            </a:r>
            <a:r>
              <a:rPr lang="en-US" sz="2600" dirty="0" err="1"/>
              <a:t>être</a:t>
            </a:r>
            <a:r>
              <a:rPr lang="en-US" sz="2600" dirty="0"/>
              <a:t> </a:t>
            </a:r>
            <a:r>
              <a:rPr lang="en-US" sz="2600" dirty="0" err="1"/>
              <a:t>mangée</a:t>
            </a:r>
            <a:r>
              <a:rPr lang="en-US" sz="2600" dirty="0"/>
              <a:t> </a:t>
            </a:r>
            <a:r>
              <a:rPr lang="en-US" sz="2600" dirty="0" err="1"/>
              <a:t>râpée</a:t>
            </a:r>
            <a:r>
              <a:rPr lang="en-US" sz="2600" dirty="0"/>
              <a:t>, </a:t>
            </a:r>
            <a:r>
              <a:rPr lang="en-US" sz="2600" dirty="0" err="1"/>
              <a:t>bouillie</a:t>
            </a:r>
            <a:r>
              <a:rPr lang="en-US" sz="2600" dirty="0"/>
              <a:t>, </a:t>
            </a:r>
            <a:r>
              <a:rPr lang="en-US" sz="2600" dirty="0" err="1"/>
              <a:t>en</a:t>
            </a:r>
            <a:r>
              <a:rPr lang="en-US" sz="2600" dirty="0"/>
              <a:t> purée, </a:t>
            </a:r>
            <a:r>
              <a:rPr lang="en-US" sz="2600" dirty="0" err="1"/>
              <a:t>gratinée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2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BC71-F00F-4AF5-9939-F1D1CD46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Colombo de </a:t>
            </a:r>
            <a:r>
              <a:rPr lang="en-US" dirty="0" err="1"/>
              <a:t>poulet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22ECA-C0FA-4C2B-9B20-A152A08A0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Fait </a:t>
            </a:r>
            <a:r>
              <a:rPr lang="en-US" dirty="0" err="1">
                <a:latin typeface="+mj-lt"/>
              </a:rPr>
              <a:t>partie</a:t>
            </a:r>
            <a:r>
              <a:rPr lang="en-US" dirty="0">
                <a:latin typeface="+mj-lt"/>
              </a:rPr>
              <a:t> des plats </a:t>
            </a:r>
            <a:r>
              <a:rPr lang="en-US" dirty="0" err="1">
                <a:latin typeface="+mj-lt"/>
              </a:rPr>
              <a:t>g</a:t>
            </a:r>
            <a:r>
              <a:rPr lang="en-US" dirty="0" err="1">
                <a:latin typeface="+mj-lt"/>
                <a:cs typeface="Calibri" panose="020F0502020204030204" pitchFamily="34" charset="0"/>
              </a:rPr>
              <a:t>énériques</a:t>
            </a:r>
            <a:r>
              <a:rPr lang="en-US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+mj-lt"/>
                <a:cs typeface="Calibri" panose="020F0502020204030204" pitchFamily="34" charset="0"/>
              </a:rPr>
              <a:t>connus</a:t>
            </a:r>
            <a:r>
              <a:rPr lang="en-US" dirty="0">
                <a:latin typeface="+mj-lt"/>
                <a:cs typeface="Calibri" panose="020F0502020204030204" pitchFamily="34" charset="0"/>
              </a:rPr>
              <a:t> dans beaucoup de cultures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Genre de </a:t>
            </a:r>
            <a:r>
              <a:rPr lang="en-US" dirty="0" err="1">
                <a:latin typeface="+mj-lt"/>
              </a:rPr>
              <a:t>ragoût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parfumé</a:t>
            </a:r>
            <a:r>
              <a:rPr lang="en-US" dirty="0">
                <a:latin typeface="+mj-lt"/>
              </a:rPr>
              <a:t> à la </a:t>
            </a:r>
            <a:r>
              <a:rPr lang="en-US" dirty="0" err="1">
                <a:latin typeface="+mj-lt"/>
              </a:rPr>
              <a:t>poudre</a:t>
            </a:r>
            <a:r>
              <a:rPr lang="en-US" dirty="0">
                <a:latin typeface="+mj-lt"/>
              </a:rPr>
              <a:t> de Colombo</a:t>
            </a:r>
          </a:p>
          <a:p>
            <a:r>
              <a:rPr lang="en-US" dirty="0" err="1">
                <a:latin typeface="+mj-lt"/>
              </a:rPr>
              <a:t>Peut</a:t>
            </a:r>
            <a:r>
              <a:rPr lang="en-US" dirty="0">
                <a:latin typeface="+mj-lt"/>
              </a:rPr>
              <a:t> se faire avec </a:t>
            </a:r>
            <a:r>
              <a:rPr lang="en-US" dirty="0" err="1">
                <a:latin typeface="+mj-lt"/>
              </a:rPr>
              <a:t>n’importe</a:t>
            </a:r>
            <a:r>
              <a:rPr lang="en-US" dirty="0">
                <a:latin typeface="+mj-lt"/>
              </a:rPr>
              <a:t> quelle </a:t>
            </a:r>
            <a:r>
              <a:rPr lang="en-US" dirty="0" err="1">
                <a:latin typeface="+mj-lt"/>
              </a:rPr>
              <a:t>viande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Peut</a:t>
            </a:r>
            <a:r>
              <a:rPr lang="en-US" dirty="0">
                <a:latin typeface="+mj-lt"/>
              </a:rPr>
              <a:t> se faire avec des fruits de </a:t>
            </a:r>
            <a:r>
              <a:rPr lang="en-US" dirty="0" err="1">
                <a:latin typeface="+mj-lt"/>
              </a:rPr>
              <a:t>mer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Marinade </a:t>
            </a:r>
            <a:r>
              <a:rPr lang="en-US" dirty="0" err="1">
                <a:latin typeface="+mj-lt"/>
              </a:rPr>
              <a:t>nécessaire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Le </a:t>
            </a:r>
            <a:r>
              <a:rPr lang="en-US" dirty="0" err="1">
                <a:latin typeface="+mj-lt"/>
              </a:rPr>
              <a:t>choix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légumes</a:t>
            </a:r>
            <a:r>
              <a:rPr lang="en-US" dirty="0">
                <a:latin typeface="+mj-lt"/>
              </a:rPr>
              <a:t> à </a:t>
            </a:r>
            <a:r>
              <a:rPr lang="en-US" dirty="0" err="1">
                <a:latin typeface="+mj-lt"/>
              </a:rPr>
              <a:t>ajouter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est</a:t>
            </a:r>
            <a:r>
              <a:rPr lang="en-US" dirty="0">
                <a:latin typeface="+mj-lt"/>
              </a:rPr>
              <a:t> libre</a:t>
            </a:r>
          </a:p>
          <a:p>
            <a:r>
              <a:rPr lang="en-US" dirty="0" err="1">
                <a:latin typeface="+mj-lt"/>
              </a:rPr>
              <a:t>Peut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être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servi</a:t>
            </a:r>
            <a:r>
              <a:rPr lang="en-US" dirty="0">
                <a:latin typeface="+mj-lt"/>
              </a:rPr>
              <a:t> avec du </a:t>
            </a:r>
            <a:r>
              <a:rPr lang="en-US" dirty="0" err="1">
                <a:latin typeface="+mj-lt"/>
              </a:rPr>
              <a:t>riz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750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9834C-0619-45B4-B634-859E02A20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Poudre de </a:t>
            </a:r>
            <a:r>
              <a:rPr lang="en-US" dirty="0" err="1"/>
              <a:t>colombo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02624-74E7-4644-9FCC-27A81DD50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>
                <a:latin typeface="+mj-lt"/>
              </a:rPr>
              <a:t>M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élange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d’épices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>
                <a:latin typeface="+mj-lt"/>
              </a:rPr>
              <a:t>curcuma, cumin, </a:t>
            </a:r>
            <a:r>
              <a:rPr lang="en-US" sz="2600" dirty="0" err="1">
                <a:latin typeface="+mj-lt"/>
              </a:rPr>
              <a:t>coriandre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clous</a:t>
            </a:r>
            <a:r>
              <a:rPr lang="en-US" sz="2600" dirty="0">
                <a:latin typeface="+mj-lt"/>
              </a:rPr>
              <a:t> de </a:t>
            </a:r>
            <a:r>
              <a:rPr lang="en-US" sz="2600" dirty="0" err="1">
                <a:latin typeface="+mj-lt"/>
              </a:rPr>
              <a:t>girofle</a:t>
            </a:r>
            <a:r>
              <a:rPr lang="en-US" sz="2600" dirty="0">
                <a:latin typeface="+mj-lt"/>
              </a:rPr>
              <a:t>, poivre noir, </a:t>
            </a:r>
            <a:r>
              <a:rPr lang="en-US" sz="2600" dirty="0" err="1">
                <a:latin typeface="+mj-lt"/>
              </a:rPr>
              <a:t>fenugrec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moutarde</a:t>
            </a:r>
            <a:r>
              <a:rPr lang="en-US" sz="2600" dirty="0">
                <a:latin typeface="+mj-lt"/>
              </a:rPr>
              <a:t>, </a:t>
            </a:r>
            <a:r>
              <a:rPr lang="en-US" sz="2600" dirty="0" err="1">
                <a:latin typeface="+mj-lt"/>
              </a:rPr>
              <a:t>gingembre</a:t>
            </a:r>
            <a:endParaRPr lang="en-US" sz="2600" dirty="0">
              <a:latin typeface="+mj-lt"/>
            </a:endParaRPr>
          </a:p>
          <a:p>
            <a:pPr lvl="1"/>
            <a:r>
              <a:rPr lang="en-US" sz="2600" dirty="0">
                <a:latin typeface="+mj-lt"/>
              </a:rPr>
              <a:t>On fait griller les </a:t>
            </a:r>
            <a:r>
              <a:rPr lang="en-US" sz="2600" dirty="0" err="1">
                <a:latin typeface="+mj-lt"/>
              </a:rPr>
              <a:t>graines</a:t>
            </a:r>
            <a:r>
              <a:rPr lang="en-US" sz="2600" dirty="0">
                <a:latin typeface="+mj-lt"/>
              </a:rPr>
              <a:t> dans </a:t>
            </a:r>
            <a:r>
              <a:rPr lang="en-US" sz="2600" dirty="0" err="1">
                <a:latin typeface="+mj-lt"/>
              </a:rPr>
              <a:t>une</a:t>
            </a:r>
            <a:r>
              <a:rPr lang="en-US" sz="2600" dirty="0">
                <a:latin typeface="+mj-lt"/>
              </a:rPr>
              <a:t> </a:t>
            </a:r>
            <a:r>
              <a:rPr lang="en-US" sz="2600" err="1">
                <a:latin typeface="+mj-lt"/>
              </a:rPr>
              <a:t>poêle</a:t>
            </a:r>
            <a:r>
              <a:rPr lang="en-US" sz="2600">
                <a:latin typeface="+mj-lt"/>
              </a:rPr>
              <a:t> sèche.   </a:t>
            </a:r>
            <a:r>
              <a:rPr lang="en-US" sz="2600" dirty="0">
                <a:latin typeface="+mj-lt"/>
              </a:rPr>
              <a:t>On </a:t>
            </a:r>
            <a:r>
              <a:rPr lang="en-US" sz="2600" dirty="0" err="1">
                <a:latin typeface="+mj-lt"/>
              </a:rPr>
              <a:t>réduit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ce</a:t>
            </a:r>
            <a:r>
              <a:rPr lang="en-US" sz="2600" dirty="0">
                <a:latin typeface="+mj-lt"/>
              </a:rPr>
              <a:t> mélange </a:t>
            </a:r>
            <a:r>
              <a:rPr lang="en-US" sz="2600" dirty="0" err="1">
                <a:latin typeface="+mj-lt"/>
              </a:rPr>
              <a:t>en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poudre</a:t>
            </a:r>
            <a:r>
              <a:rPr lang="en-US" sz="2600" dirty="0">
                <a:latin typeface="+mj-lt"/>
              </a:rPr>
              <a:t> dans un moulin à café </a:t>
            </a:r>
            <a:r>
              <a:rPr lang="en-US" sz="2600" dirty="0" err="1">
                <a:latin typeface="+mj-lt"/>
              </a:rPr>
              <a:t>ou</a:t>
            </a:r>
            <a:r>
              <a:rPr lang="en-US" sz="2600" dirty="0">
                <a:latin typeface="+mj-lt"/>
              </a:rPr>
              <a:t> à </a:t>
            </a:r>
            <a:r>
              <a:rPr lang="en-US" sz="2600" err="1">
                <a:latin typeface="+mj-lt"/>
              </a:rPr>
              <a:t>épices</a:t>
            </a:r>
            <a:r>
              <a:rPr lang="en-US" sz="2600">
                <a:latin typeface="+mj-lt"/>
              </a:rPr>
              <a:t>.  Ensuite on ajoute les autres </a:t>
            </a:r>
            <a:r>
              <a:rPr lang="en-US" sz="2600">
                <a:latin typeface="+mj-lt"/>
                <a:cs typeface="Calibri" panose="020F0502020204030204" pitchFamily="34" charset="0"/>
              </a:rPr>
              <a:t>épices en poudre.</a:t>
            </a:r>
            <a:endParaRPr lang="en-US" sz="2600" dirty="0">
              <a:latin typeface="+mj-lt"/>
            </a:endParaRPr>
          </a:p>
          <a:p>
            <a:r>
              <a:rPr lang="en-US" sz="2600" dirty="0" err="1">
                <a:latin typeface="+mj-lt"/>
              </a:rPr>
              <a:t>Graines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à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roussir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pPr lvl="1"/>
            <a:r>
              <a:rPr lang="en-US" sz="2600" dirty="0" err="1">
                <a:latin typeface="+mj-lt"/>
                <a:cs typeface="Calibri" panose="020F0502020204030204" pitchFamily="34" charset="0"/>
              </a:rPr>
              <a:t>Moutarde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, cumin,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fenugrec</a:t>
            </a:r>
            <a:endParaRPr lang="en-US" sz="2600" dirty="0">
              <a:latin typeface="+mj-lt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1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39D5-0779-4C06-91E1-D3B4DEAB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Blanc-manger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1F751-5C73-49F5-A3BD-29F3495CA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Plat </a:t>
            </a:r>
            <a:r>
              <a:rPr lang="en-US" dirty="0" err="1"/>
              <a:t>très</a:t>
            </a:r>
            <a:r>
              <a:rPr lang="en-US" dirty="0"/>
              <a:t> </a:t>
            </a:r>
            <a:r>
              <a:rPr lang="en-US" dirty="0" err="1"/>
              <a:t>ancien</a:t>
            </a:r>
            <a:r>
              <a:rPr lang="en-US" dirty="0"/>
              <a:t> avec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origines</a:t>
            </a:r>
            <a:r>
              <a:rPr lang="en-US" dirty="0"/>
              <a:t> au </a:t>
            </a:r>
            <a:r>
              <a:rPr lang="en-US" dirty="0" err="1"/>
              <a:t>Moyen-Âge</a:t>
            </a:r>
            <a:endParaRPr lang="en-US" dirty="0"/>
          </a:p>
          <a:p>
            <a:r>
              <a:rPr lang="en-US" dirty="0"/>
              <a:t>Comme la panna cotta </a:t>
            </a:r>
            <a:r>
              <a:rPr lang="en-US" dirty="0" err="1"/>
              <a:t>italienne</a:t>
            </a:r>
            <a:endParaRPr lang="en-US" dirty="0"/>
          </a:p>
          <a:p>
            <a:r>
              <a:rPr lang="en-US" dirty="0" err="1"/>
              <a:t>Vient</a:t>
            </a:r>
            <a:r>
              <a:rPr lang="en-US" dirty="0"/>
              <a:t> de la tradition </a:t>
            </a:r>
            <a:r>
              <a:rPr lang="en-US" dirty="0" err="1"/>
              <a:t>française</a:t>
            </a:r>
            <a:r>
              <a:rPr lang="en-US" dirty="0"/>
              <a:t> aux Antilles</a:t>
            </a:r>
          </a:p>
          <a:p>
            <a:r>
              <a:rPr lang="en-US" dirty="0"/>
              <a:t>Le fait de le faire avec le lait de </a:t>
            </a:r>
            <a:r>
              <a:rPr lang="en-US" dirty="0" err="1"/>
              <a:t>noix</a:t>
            </a:r>
            <a:r>
              <a:rPr lang="en-US" dirty="0"/>
              <a:t> de coco </a:t>
            </a:r>
            <a:r>
              <a:rPr lang="en-US" dirty="0" err="1"/>
              <a:t>ou</a:t>
            </a:r>
            <a:r>
              <a:rPr lang="en-US" dirty="0"/>
              <a:t> les fruits </a:t>
            </a:r>
            <a:r>
              <a:rPr lang="en-US" dirty="0" err="1"/>
              <a:t>tropicaux</a:t>
            </a:r>
            <a:r>
              <a:rPr lang="en-US" dirty="0"/>
              <a:t> le </a:t>
            </a:r>
            <a:r>
              <a:rPr lang="en-US" dirty="0" err="1"/>
              <a:t>localise</a:t>
            </a:r>
            <a:r>
              <a:rPr lang="en-US" dirty="0"/>
              <a:t> aux Antilles.</a:t>
            </a:r>
          </a:p>
          <a:p>
            <a:r>
              <a:rPr lang="en-US" dirty="0" err="1"/>
              <a:t>Certaines</a:t>
            </a:r>
            <a:r>
              <a:rPr lang="en-US" dirty="0"/>
              <a:t> </a:t>
            </a:r>
            <a:r>
              <a:rPr lang="en-US" dirty="0" err="1"/>
              <a:t>recettes</a:t>
            </a:r>
            <a:r>
              <a:rPr lang="en-US" dirty="0"/>
              <a:t> </a:t>
            </a:r>
            <a:r>
              <a:rPr lang="en-US" dirty="0" err="1"/>
              <a:t>disent</a:t>
            </a:r>
            <a:r>
              <a:rPr lang="en-US" dirty="0"/>
              <a:t> de </a:t>
            </a:r>
            <a:r>
              <a:rPr lang="en-US" dirty="0" err="1"/>
              <a:t>mettre</a:t>
            </a:r>
            <a:r>
              <a:rPr lang="en-US" dirty="0"/>
              <a:t> du </a:t>
            </a:r>
            <a:r>
              <a:rPr lang="en-US" dirty="0" err="1"/>
              <a:t>noix</a:t>
            </a:r>
            <a:r>
              <a:rPr lang="en-US" dirty="0"/>
              <a:t> de coco </a:t>
            </a:r>
            <a:r>
              <a:rPr lang="en-US" dirty="0" err="1"/>
              <a:t>râpé</a:t>
            </a:r>
            <a:r>
              <a:rPr lang="en-US" dirty="0"/>
              <a:t> dans le blanc-manger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cela</a:t>
            </a:r>
            <a:r>
              <a:rPr lang="en-US" dirty="0"/>
              <a:t> change </a:t>
            </a:r>
            <a:r>
              <a:rPr lang="en-US" dirty="0" err="1"/>
              <a:t>entièrement</a:t>
            </a:r>
            <a:r>
              <a:rPr lang="en-US" dirty="0"/>
              <a:t> la texture.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1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F7DE5-146C-4BA0-8A84-3BF5E27C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Fruits </a:t>
            </a:r>
            <a:r>
              <a:rPr lang="en-US" dirty="0" err="1"/>
              <a:t>tropicaux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E8CD1-FF04-4391-A555-3758C3532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Noix</a:t>
            </a:r>
            <a:r>
              <a:rPr lang="en-US" dirty="0"/>
              <a:t> de coco</a:t>
            </a:r>
          </a:p>
          <a:p>
            <a:r>
              <a:rPr lang="en-US" dirty="0" err="1"/>
              <a:t>Maracudja</a:t>
            </a:r>
            <a:endParaRPr lang="en-US" dirty="0"/>
          </a:p>
          <a:p>
            <a:r>
              <a:rPr lang="en-US" dirty="0" err="1"/>
              <a:t>Papaye</a:t>
            </a:r>
            <a:endParaRPr lang="en-US" dirty="0"/>
          </a:p>
          <a:p>
            <a:r>
              <a:rPr lang="en-US" dirty="0" err="1"/>
              <a:t>Mangue</a:t>
            </a:r>
            <a:endParaRPr lang="en-US" dirty="0"/>
          </a:p>
          <a:p>
            <a:r>
              <a:rPr lang="en-US" dirty="0" err="1"/>
              <a:t>Ananas</a:t>
            </a:r>
            <a:endParaRPr lang="en-US" dirty="0"/>
          </a:p>
          <a:p>
            <a:r>
              <a:rPr lang="en-US" dirty="0" err="1"/>
              <a:t>Bananes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87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50CA1-0A42-4FDC-B7B5-731006E44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Beignets de </a:t>
            </a:r>
            <a:r>
              <a:rPr lang="en-US" dirty="0" err="1"/>
              <a:t>banane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72514-A1BE-43E8-9510-BB6D668BC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>
                <a:latin typeface="+mj-lt"/>
              </a:rPr>
              <a:t>Fruit le plus consomm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é au monde</a:t>
            </a:r>
          </a:p>
          <a:p>
            <a:r>
              <a:rPr lang="en-US" sz="2600" dirty="0" err="1">
                <a:latin typeface="+mj-lt"/>
                <a:cs typeface="Calibri" panose="020F0502020204030204" pitchFamily="34" charset="0"/>
              </a:rPr>
              <a:t>Originaire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d’Asie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3000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avant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notre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ère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 dirty="0">
                <a:latin typeface="+mj-lt"/>
                <a:cs typeface="Calibri" panose="020F0502020204030204" pitchFamily="34" charset="0"/>
              </a:rPr>
              <a:t>Régime </a:t>
            </a:r>
            <a:r>
              <a:rPr lang="en-US" sz="2600">
                <a:latin typeface="+mj-lt"/>
                <a:cs typeface="Calibri" panose="020F0502020204030204" pitchFamily="34" charset="0"/>
              </a:rPr>
              <a:t>de banane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 dirty="0" err="1">
                <a:latin typeface="+mj-lt"/>
                <a:cs typeface="Calibri" panose="020F0502020204030204" pitchFamily="34" charset="0"/>
              </a:rPr>
              <a:t>Essor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de </a:t>
            </a:r>
            <a:r>
              <a:rPr lang="en-US" sz="2600">
                <a:latin typeface="+mj-lt"/>
                <a:cs typeface="Calibri" panose="020F0502020204030204" pitchFamily="34" charset="0"/>
              </a:rPr>
              <a:t>la banane 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suite au cyclone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en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1928 qui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décime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café et cacao</a:t>
            </a:r>
          </a:p>
          <a:p>
            <a:r>
              <a:rPr lang="en-US" sz="2600" dirty="0">
                <a:latin typeface="+mj-lt"/>
                <a:cs typeface="Calibri" panose="020F0502020204030204" pitchFamily="34" charset="0"/>
              </a:rPr>
              <a:t>Une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herbe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géante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, 1000 </a:t>
            </a:r>
            <a:r>
              <a:rPr lang="en-US" sz="2600" dirty="0" err="1">
                <a:latin typeface="+mj-lt"/>
                <a:cs typeface="Calibri" panose="020F0502020204030204" pitchFamily="34" charset="0"/>
              </a:rPr>
              <a:t>variétés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 dirty="0" err="1">
                <a:latin typeface="+mj-lt"/>
                <a:cs typeface="Calibri" panose="020F0502020204030204" pitchFamily="34" charset="0"/>
              </a:rPr>
              <a:t>Esclaves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2600">
                <a:latin typeface="+mj-lt"/>
                <a:cs typeface="Calibri" panose="020F0502020204030204" pitchFamily="34" charset="0"/>
              </a:rPr>
              <a:t>– banane </a:t>
            </a:r>
            <a:r>
              <a:rPr lang="en-US" sz="2600" dirty="0">
                <a:latin typeface="+mj-lt"/>
                <a:cs typeface="Calibri" panose="020F0502020204030204" pitchFamily="34" charset="0"/>
              </a:rPr>
              <a:t>et </a:t>
            </a:r>
            <a:r>
              <a:rPr lang="en-US" sz="2600">
                <a:latin typeface="+mj-lt"/>
                <a:cs typeface="Calibri" panose="020F0502020204030204" pitchFamily="34" charset="0"/>
              </a:rPr>
              <a:t>manioc (chaque esclave avait le droit de posséder 50 plantes)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r>
              <a:rPr lang="en-US" sz="2600" dirty="0">
                <a:latin typeface="+mj-lt"/>
                <a:cs typeface="Calibri" panose="020F0502020204030204" pitchFamily="34" charset="0"/>
              </a:rPr>
              <a:t>70% des exportations </a:t>
            </a:r>
            <a:r>
              <a:rPr lang="en-US" sz="2600" err="1">
                <a:latin typeface="+mj-lt"/>
                <a:cs typeface="Calibri" panose="020F0502020204030204" pitchFamily="34" charset="0"/>
              </a:rPr>
              <a:t>en</a:t>
            </a:r>
            <a:r>
              <a:rPr lang="en-US" sz="2600">
                <a:latin typeface="+mj-lt"/>
                <a:cs typeface="Calibri" panose="020F0502020204030204" pitchFamily="34" charset="0"/>
              </a:rPr>
              <a:t> Valeur pour la Martinique</a:t>
            </a:r>
            <a:endParaRPr lang="en-US" sz="2600" dirty="0">
              <a:latin typeface="+mj-lt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487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0</TotalTime>
  <Words>482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Berlin</vt:lpstr>
      <vt:lpstr>Atelier de cuisine martiniquaise</vt:lpstr>
      <vt:lpstr>Influences historiques</vt:lpstr>
      <vt:lpstr>Influences géographiques</vt:lpstr>
      <vt:lpstr>Menu typique</vt:lpstr>
      <vt:lpstr>Accras de morue</vt:lpstr>
      <vt:lpstr>Velouté de christophines</vt:lpstr>
      <vt:lpstr>Colombo de poulet</vt:lpstr>
      <vt:lpstr>Poudre de colombo </vt:lpstr>
      <vt:lpstr>Blanc-manger</vt:lpstr>
      <vt:lpstr>Fruits tropicaux </vt:lpstr>
      <vt:lpstr>Beignets de banane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de cuisine martiniquaise</dc:title>
  <dc:creator>Jayne Abrate</dc:creator>
  <cp:lastModifiedBy>Jayne Abrate</cp:lastModifiedBy>
  <cp:revision>9</cp:revision>
  <dcterms:created xsi:type="dcterms:W3CDTF">2018-10-12T00:56:12Z</dcterms:created>
  <dcterms:modified xsi:type="dcterms:W3CDTF">2023-10-02T01:10:24Z</dcterms:modified>
</cp:coreProperties>
</file>