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61" r:id="rId8"/>
    <p:sldId id="260" r:id="rId9"/>
    <p:sldId id="262" r:id="rId10"/>
    <p:sldId id="263" r:id="rId11"/>
    <p:sldId id="264" r:id="rId12"/>
    <p:sldId id="265" r:id="rId13"/>
    <p:sldId id="270" r:id="rId14"/>
    <p:sldId id="266" r:id="rId15"/>
    <p:sldId id="271" r:id="rId16"/>
    <p:sldId id="267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9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30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1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63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44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0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7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5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3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12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375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55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38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66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13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25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341B595-366B-43E2-A22E-EA6A78C03F06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26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fr.wikipedia.org/wiki/Fleuve_Saint-Laurent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http://theabratepage.com/wp-content/uploads/2023/04/PLAN-DE-PROJET-Geo-Quebec.docx" TargetMode="External"/><Relationship Id="rId2" Type="http://schemas.openxmlformats.org/officeDocument/2006/relationships/hyperlink" Target="https://www.historymuseum.ca/virtual-museum-of-new-france/introduction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0RQzlb7zkU" TargetMode="External"/><Relationship Id="rId2" Type="http://schemas.openxmlformats.org/officeDocument/2006/relationships/hyperlink" Target="https://www.youtube.com/watch?v=EFH0MIMDqC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ci.radio-canada.ca/ohdio/premiere/emissions/aujourd-hui-l-histoire/segments/entrevue/401989/drave-draveurs-riviere-billots" TargetMode="External"/><Relationship Id="rId5" Type="http://schemas.openxmlformats.org/officeDocument/2006/relationships/hyperlink" Target="https://www.youtube.com/watch?v=acmQf-J9VC0" TargetMode="External"/><Relationship Id="rId4" Type="http://schemas.openxmlformats.org/officeDocument/2006/relationships/hyperlink" Target="https://www.youtube.com/watch?v=3-ZfPxKvPn8%20subtitled%20but%20awfu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realis3r.ca/" TargetMode="External"/><Relationship Id="rId2" Type="http://schemas.openxmlformats.org/officeDocument/2006/relationships/hyperlink" Target="https://villagedubucheron.com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mphitheatrecogeco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theabratepage.com/wp-content/uploads/2023/04/classification_produits_erable_FR.pdf" TargetMode="External"/><Relationship Id="rId2" Type="http://schemas.openxmlformats.org/officeDocument/2006/relationships/hyperlink" Target="http://theabratepage.com/wp-content/uploads/2023/04/FICHE-DE-DEGUSTATION-DU-SIROP-D.doc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hyperlink" Target="http://theabratepage.com/wp-content/uploads/2023/04/wheel-roue2_f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x5gy4cVfx8" TargetMode="External"/><Relationship Id="rId7" Type="http://schemas.openxmlformats.org/officeDocument/2006/relationships/image" Target="../media/image19.jpeg"/><Relationship Id="rId2" Type="http://schemas.openxmlformats.org/officeDocument/2006/relationships/hyperlink" Target="https://www.youtube.com/watch?v=HFDAcgzYnq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heabratepage.com/wp-content/uploads/2023/04/Activites_herbes_salees.docx" TargetMode="External"/><Relationship Id="rId5" Type="http://schemas.openxmlformats.org/officeDocument/2006/relationships/hyperlink" Target="https://www.youtube.com/watch?v=7uXaHtLJfIY" TargetMode="External"/><Relationship Id="rId4" Type="http://schemas.openxmlformats.org/officeDocument/2006/relationships/hyperlink" Target="https://www.youtube.com/watch?v=FqOfsGcLWP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theabratepage.com/wp-content/uploads/2023/05/Soupe-aux-poix.pdf" TargetMode="External"/><Relationship Id="rId2" Type="http://schemas.openxmlformats.org/officeDocument/2006/relationships/hyperlink" Target="http://theabratepage.com/wp-content/uploads/2023/05/Feves-au-lard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eabratepage.com/wp-content/uploads/2023/04/ACTIVITES_Sur_LES_VIDEOS_culinaires.docx" TargetMode="External"/><Relationship Id="rId5" Type="http://schemas.openxmlformats.org/officeDocument/2006/relationships/hyperlink" Target="http://theabratepage.com/wp-content/uploads/2023/04/Questions_preparation_plats.docx" TargetMode="External"/><Relationship Id="rId4" Type="http://schemas.openxmlformats.org/officeDocument/2006/relationships/hyperlink" Target="http://theabratepage.com/wp-content/uploads/2023/04/Recettes_quebecoises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6143-6DD4-43D9-DA76-D399CA513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9886" y="914400"/>
            <a:ext cx="4294414" cy="3848100"/>
          </a:xfrm>
        </p:spPr>
        <p:txBody>
          <a:bodyPr>
            <a:normAutofit/>
          </a:bodyPr>
          <a:lstStyle/>
          <a:p>
            <a:pPr algn="r"/>
            <a:r>
              <a:rPr lang="fr-FR" b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Les Régions du Québec: La Mauricie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899F8-9C0A-8637-2390-6D0311452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49886" y="5075227"/>
            <a:ext cx="4294414" cy="1305695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Jayne Abrate</a:t>
            </a:r>
          </a:p>
          <a:p>
            <a:pPr algn="r"/>
            <a:r>
              <a:rPr lang="en-US">
                <a:solidFill>
                  <a:srgbClr val="FFFFFF"/>
                </a:solidFill>
              </a:rPr>
              <a:t>abratejayne@gmail.com</a:t>
            </a:r>
          </a:p>
          <a:p>
            <a:pPr algn="r"/>
            <a:r>
              <a:rPr lang="en-US">
                <a:solidFill>
                  <a:srgbClr val="FFFFFF"/>
                </a:solidFill>
              </a:rPr>
              <a:t>theabratepage.com</a:t>
            </a:r>
          </a:p>
          <a:p>
            <a:pPr algn="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13" name="Picture 12" descr="A picture containing tree, outdoor, water, sky&#10;&#10;Description automatically generated">
            <a:extLst>
              <a:ext uri="{FF2B5EF4-FFF2-40B4-BE49-F238E27FC236}">
                <a16:creationId xmlns:a16="http://schemas.microsoft.com/office/drawing/2014/main" id="{F542573F-20F3-091D-2C32-F6324619A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65" y="914400"/>
            <a:ext cx="6530009" cy="435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9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FA167-8417-7561-029C-1AE2C97F0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 premiers explorateurs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B6C9C-CD91-8172-94F0-5C73C4A59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515951"/>
          </a:xfrm>
        </p:spPr>
        <p:txBody>
          <a:bodyPr/>
          <a:lstStyle/>
          <a:p>
            <a:r>
              <a:rPr lang="en-US"/>
              <a:t>Premiers habitants - Montagnais / Innus (Algonquiens)</a:t>
            </a:r>
          </a:p>
          <a:p>
            <a:r>
              <a:rPr lang="en-US"/>
              <a:t>Jacques Cartier - 1534-42 - remonte le Saint-Laurent lors du 2e voyage</a:t>
            </a:r>
          </a:p>
          <a:p>
            <a:r>
              <a:rPr lang="en-US"/>
              <a:t>Samuel de Champlain - 1604-16 </a:t>
            </a:r>
          </a:p>
          <a:p>
            <a:r>
              <a:rPr lang="en-US"/>
              <a:t>https://www.museedelhistoire.ca/musee-virtuel-de-la-nouvelle-france/introduction/ </a:t>
            </a:r>
          </a:p>
          <a:p>
            <a:endParaRPr lang="en-US"/>
          </a:p>
          <a:p>
            <a:r>
              <a:rPr lang="en-US"/>
              <a:t>Fondation des villes</a:t>
            </a:r>
          </a:p>
          <a:p>
            <a:pPr lvl="1"/>
            <a:r>
              <a:rPr lang="en-US"/>
              <a:t>Tadoussac - 1600 - Chauvin de Tonnetuit - poste de traite</a:t>
            </a:r>
          </a:p>
          <a:p>
            <a:pPr lvl="1"/>
            <a:r>
              <a:rPr lang="en-US"/>
              <a:t>Québec - 1608 - Stadaconé</a:t>
            </a:r>
          </a:p>
          <a:p>
            <a:pPr lvl="1"/>
            <a:r>
              <a:rPr lang="en-US"/>
              <a:t>Trois-Rivières - 1634 - </a:t>
            </a:r>
            <a:r>
              <a:rPr lang="en-US" b="0" i="0">
                <a:solidFill>
                  <a:schemeClr val="tx1"/>
                </a:solidFill>
                <a:effectLst/>
                <a:latin typeface="+mj-lt"/>
              </a:rPr>
              <a:t>Théodore Bochart du Plessis, </a:t>
            </a:r>
            <a:r>
              <a:rPr lang="en-US">
                <a:solidFill>
                  <a:schemeClr val="tx1"/>
                </a:solidFill>
                <a:latin typeface="+mj-lt"/>
              </a:rPr>
              <a:t>Sieur </a:t>
            </a:r>
            <a:r>
              <a:rPr lang="en-US">
                <a:latin typeface="+mj-lt"/>
              </a:rPr>
              <a:t>Laviolette, Métabéroutin</a:t>
            </a:r>
          </a:p>
          <a:p>
            <a:pPr lvl="1"/>
            <a:r>
              <a:rPr lang="en-US"/>
              <a:t>Montréal - </a:t>
            </a:r>
            <a:r>
              <a:rPr lang="en-US">
                <a:latin typeface="+mj-lt"/>
              </a:rPr>
              <a:t>1642 </a:t>
            </a:r>
            <a:r>
              <a:rPr lang="en-US">
                <a:solidFill>
                  <a:schemeClr val="tx1"/>
                </a:solidFill>
                <a:latin typeface="+mj-lt"/>
              </a:rPr>
              <a:t>- </a:t>
            </a:r>
            <a:r>
              <a:rPr lang="fr-FR" b="0" i="0">
                <a:solidFill>
                  <a:schemeClr val="tx1"/>
                </a:solidFill>
                <a:effectLst/>
                <a:latin typeface="+mj-lt"/>
              </a:rPr>
              <a:t>Paul de Chomedey de Maisonneuve &amp; Jeanne Mance, </a:t>
            </a:r>
            <a:r>
              <a:rPr lang="en-US">
                <a:solidFill>
                  <a:schemeClr val="tx1"/>
                </a:solidFill>
                <a:latin typeface="+mj-lt"/>
              </a:rPr>
              <a:t>Ville-Marie </a:t>
            </a:r>
            <a:r>
              <a:rPr lang="en-US">
                <a:latin typeface="+mj-lt"/>
              </a:rPr>
              <a:t>/  Hochélaga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10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A8EFD20-7EDF-22E4-E6B1-3C077DAE3803}"/>
              </a:ext>
            </a:extLst>
          </p:cNvPr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Le Saint-Laurent - Palmarès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2D4258F-CA7A-EECB-1143-C762550A2B43}"/>
              </a:ext>
            </a:extLst>
          </p:cNvPr>
          <p:cNvSpPr txBox="1">
            <a:spLocks/>
          </p:cNvSpPr>
          <p:nvPr/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Altitude à la sortie du lac Ontario – 75 m</a:t>
            </a:r>
          </a:p>
          <a:p>
            <a:r>
              <a:rPr lang="en-US"/>
              <a:t>Longueur  - 1197 km (27</a:t>
            </a:r>
            <a:r>
              <a:rPr lang="en-US" baseline="30000"/>
              <a:t>e</a:t>
            </a:r>
            <a:r>
              <a:rPr lang="en-US"/>
              <a:t>) (ie. Mississippi 4</a:t>
            </a:r>
            <a:r>
              <a:rPr lang="en-US" baseline="30000"/>
              <a:t>e</a:t>
            </a:r>
            <a:r>
              <a:rPr lang="en-US"/>
              <a:t>)</a:t>
            </a:r>
          </a:p>
          <a:p>
            <a:r>
              <a:rPr lang="en-US"/>
              <a:t>Débit – 12.309 m</a:t>
            </a:r>
            <a:r>
              <a:rPr lang="en-US" baseline="30000"/>
              <a:t>3</a:t>
            </a:r>
            <a:r>
              <a:rPr lang="en-US"/>
              <a:t>/s (13</a:t>
            </a:r>
            <a:r>
              <a:rPr lang="en-US" baseline="30000"/>
              <a:t>e</a:t>
            </a:r>
            <a:r>
              <a:rPr lang="en-US"/>
              <a:t>) (ie. Amazone 1</a:t>
            </a:r>
            <a:r>
              <a:rPr lang="en-US" baseline="30000"/>
              <a:t>er</a:t>
            </a:r>
            <a:r>
              <a:rPr lang="en-US"/>
              <a:t>, </a:t>
            </a:r>
            <a:br>
              <a:rPr lang="en-US"/>
            </a:br>
            <a:r>
              <a:rPr lang="en-US"/>
              <a:t>Mississippi 14</a:t>
            </a:r>
            <a:r>
              <a:rPr lang="en-US" baseline="30000"/>
              <a:t>e</a:t>
            </a:r>
            <a:r>
              <a:rPr lang="en-US"/>
              <a:t>)</a:t>
            </a:r>
          </a:p>
          <a:p>
            <a:r>
              <a:rPr lang="en-US"/>
              <a:t>Bassin versant / bassin collecteur  - 1.610.000 km</a:t>
            </a:r>
            <a:r>
              <a:rPr lang="en-US" baseline="30000"/>
              <a:t>2</a:t>
            </a:r>
          </a:p>
          <a:p>
            <a:pPr lvl="1"/>
            <a:r>
              <a:rPr lang="en-US" baseline="30000"/>
              <a:t>Le bassin de l’Amazone est le plus grand si on compte uniquement le fleuve.</a:t>
            </a:r>
          </a:p>
          <a:p>
            <a:pPr lvl="1"/>
            <a:r>
              <a:rPr lang="en-US" baseline="30000"/>
              <a:t>Le Saint-Laurent est le plus grand si on compte les Grands Lacs et leurs affluents.</a:t>
            </a:r>
          </a:p>
          <a:p>
            <a:r>
              <a:rPr lang="en-US"/>
              <a:t>Taille de l’estuaire – 1</a:t>
            </a:r>
            <a:r>
              <a:rPr lang="en-US" baseline="30000"/>
              <a:t>er </a:t>
            </a:r>
            <a:r>
              <a:rPr lang="en-US"/>
              <a:t>rang au monde</a:t>
            </a:r>
            <a:endParaRPr lang="en-US" dirty="0"/>
          </a:p>
        </p:txBody>
      </p:sp>
      <p:pic>
        <p:nvPicPr>
          <p:cNvPr id="8" name="Picture 7" descr="A body of water with a city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2DD62C0E-9238-B342-735C-3E16E134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72" y="2142067"/>
            <a:ext cx="4629827" cy="34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72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78AFF1-1397-EFF9-412E-1B39C3744140}"/>
              </a:ext>
            </a:extLst>
          </p:cNvPr>
          <p:cNvSpPr txBox="1">
            <a:spLocks/>
          </p:cNvSpPr>
          <p:nvPr/>
        </p:nvSpPr>
        <p:spPr>
          <a:xfrm>
            <a:off x="443027" y="1155176"/>
            <a:ext cx="3679531" cy="717698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>
                <a:hlinkClick r:id="rId2"/>
              </a:rPr>
              <a:t>Le Saint-</a:t>
            </a:r>
            <a:br>
              <a:rPr lang="en-US">
                <a:hlinkClick r:id="rId2"/>
              </a:rPr>
            </a:br>
            <a:r>
              <a:rPr lang="en-US">
                <a:hlinkClick r:id="rId2"/>
              </a:rPr>
              <a:t>Laurent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17211B-E356-EA51-0DE4-835F9BC3F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537038"/>
              </p:ext>
            </p:extLst>
          </p:nvPr>
        </p:nvGraphicFramePr>
        <p:xfrm>
          <a:off x="944780" y="4257643"/>
          <a:ext cx="8219872" cy="22454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4528">
                  <a:extLst>
                    <a:ext uri="{9D8B030D-6E8A-4147-A177-3AD203B41FA5}">
                      <a16:colId xmlns:a16="http://schemas.microsoft.com/office/drawing/2014/main" val="3567937111"/>
                    </a:ext>
                  </a:extLst>
                </a:gridCol>
                <a:gridCol w="2054528">
                  <a:extLst>
                    <a:ext uri="{9D8B030D-6E8A-4147-A177-3AD203B41FA5}">
                      <a16:colId xmlns:a16="http://schemas.microsoft.com/office/drawing/2014/main" val="841099213"/>
                    </a:ext>
                  </a:extLst>
                </a:gridCol>
                <a:gridCol w="2055408">
                  <a:extLst>
                    <a:ext uri="{9D8B030D-6E8A-4147-A177-3AD203B41FA5}">
                      <a16:colId xmlns:a16="http://schemas.microsoft.com/office/drawing/2014/main" val="3532093425"/>
                    </a:ext>
                  </a:extLst>
                </a:gridCol>
                <a:gridCol w="2055408">
                  <a:extLst>
                    <a:ext uri="{9D8B030D-6E8A-4147-A177-3AD203B41FA5}">
                      <a16:colId xmlns:a16="http://schemas.microsoft.com/office/drawing/2014/main" val="430956162"/>
                    </a:ext>
                  </a:extLst>
                </a:gridCol>
              </a:tblGrid>
              <a:tr h="4387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Fleuve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Estuaire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Golfe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935863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Largeur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1-5 km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2-60 km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&gt;300 km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3101866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Profondeur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2-20 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&gt;300 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environ 500 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303737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Salinité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de saumâtre à salé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salé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2558205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Début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Lac Ontario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Île d’Orléans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Pointe-des-Monts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10584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D895050-FD8F-814A-0D3C-547D30AFE55D}"/>
              </a:ext>
            </a:extLst>
          </p:cNvPr>
          <p:cNvSpPr txBox="1"/>
          <p:nvPr/>
        </p:nvSpPr>
        <p:spPr>
          <a:xfrm>
            <a:off x="1944241" y="2262012"/>
            <a:ext cx="2493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Comment </a:t>
            </a:r>
            <a:r>
              <a:rPr lang="en-US" dirty="0" err="1"/>
              <a:t>distinguer</a:t>
            </a:r>
            <a:r>
              <a:rPr lang="en-US" dirty="0"/>
              <a:t> les </a:t>
            </a:r>
            <a:r>
              <a:rPr lang="en-US" dirty="0" err="1"/>
              <a:t>différentes</a:t>
            </a:r>
            <a:r>
              <a:rPr lang="en-US" dirty="0"/>
              <a:t> parties </a:t>
            </a:r>
            <a:r>
              <a:rPr lang="en-US"/>
              <a:t>du </a:t>
            </a:r>
            <a:br>
              <a:rPr lang="en-US"/>
            </a:br>
            <a:r>
              <a:rPr lang="en-US"/>
              <a:t>fleuve</a:t>
            </a:r>
            <a:r>
              <a:rPr lang="en-US" dirty="0"/>
              <a:t>?</a:t>
            </a:r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ED01C574-DF4F-3020-A546-9590EDFDC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15" y="283684"/>
            <a:ext cx="6354689" cy="379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60C083A-E6E7-1C81-5B44-02D68B869E3D}"/>
              </a:ext>
            </a:extLst>
          </p:cNvPr>
          <p:cNvSpPr txBox="1">
            <a:spLocks/>
          </p:cNvSpPr>
          <p:nvPr/>
        </p:nvSpPr>
        <p:spPr>
          <a:xfrm>
            <a:off x="836527" y="539263"/>
            <a:ext cx="10131425" cy="88203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Projet cartographique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FB970A3-B55A-2DAE-C44C-87AC0431B296}"/>
              </a:ext>
            </a:extLst>
          </p:cNvPr>
          <p:cNvSpPr txBox="1">
            <a:spLocks/>
          </p:cNvSpPr>
          <p:nvPr/>
        </p:nvSpPr>
        <p:spPr>
          <a:xfrm>
            <a:off x="836527" y="1699591"/>
            <a:ext cx="10131425" cy="402127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Prenez un voyage fait par un des explorateurs et suivez son parcours sur Google Earth. </a:t>
            </a:r>
            <a:r>
              <a:rPr lang="en-US">
                <a:hlinkClick r:id="rId2"/>
              </a:rPr>
              <a:t>https://www.historymuseum.ca/virtual-museum-of-new-france/introduction/</a:t>
            </a:r>
            <a:endParaRPr lang="en-US"/>
          </a:p>
          <a:p>
            <a:r>
              <a:rPr lang="en-US"/>
              <a:t>Divisez le trajet en segments que vous pouvez analyser plus en détail.</a:t>
            </a:r>
          </a:p>
          <a:p>
            <a:r>
              <a:rPr lang="en-US"/>
              <a:t>Sur une carte marquez les différents phénomènes géographiques.  Quelles sont les constructions de l’homme que vous repérez?   Quand ont-elles été construites?  Pourquoi?  Quelles parties de ce trajet peut-on suivre par route?   Pouvez-vous identifier des évidences des marées dans les images? </a:t>
            </a:r>
          </a:p>
          <a:p>
            <a:r>
              <a:rPr lang="en-US"/>
              <a:t>Enregistrez le voyage et commentez-le (avec Google Earth Pro) ou créez-en une carte annotée avec GoogleMaps.</a:t>
            </a:r>
          </a:p>
          <a:p>
            <a:r>
              <a:rPr lang="en-US"/>
              <a:t>Si vous n'avez pas acc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ès à Google Earth, vous pouvez faire un projet similaire dans Google Maps sans la facilit</a:t>
            </a:r>
            <a:r>
              <a:rPr lang="en-US"/>
              <a:t>é video.</a:t>
            </a:r>
          </a:p>
          <a:p>
            <a:r>
              <a:rPr lang="en-US">
                <a:hlinkClick r:id="rId3"/>
              </a:rPr>
              <a:t>*Projet d'analyse de villes québécoises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43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arte">
            <a:extLst>
              <a:ext uri="{FF2B5EF4-FFF2-40B4-BE49-F238E27FC236}">
                <a16:creationId xmlns:a16="http://schemas.microsoft.com/office/drawing/2014/main" id="{F4A77605-8CE1-96FC-BFBD-BF48F5C28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56" y="847173"/>
            <a:ext cx="40005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tree, outdoor, water, sky&#10;&#10;Description automatically generated">
            <a:extLst>
              <a:ext uri="{FF2B5EF4-FFF2-40B4-BE49-F238E27FC236}">
                <a16:creationId xmlns:a16="http://schemas.microsoft.com/office/drawing/2014/main" id="{4EB48191-024D-F3CF-1329-9FE5A5418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638" y="1488303"/>
            <a:ext cx="7183395" cy="478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4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BE21E-93D4-33F0-8B5B-AC10FF366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Rivière Saint-Maurice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C39E1-F1F0-C0C7-DC1A-6821F6088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Métabéroutin</a:t>
            </a:r>
          </a:p>
          <a:p>
            <a:r>
              <a:rPr lang="en-US"/>
              <a:t>rivière décrite par Jacques Cartier, Rivière de Fouez</a:t>
            </a:r>
            <a:br>
              <a:rPr lang="en-US"/>
            </a:br>
            <a:r>
              <a:rPr lang="en-US"/>
              <a:t>(Maison de Fois)</a:t>
            </a:r>
          </a:p>
          <a:p>
            <a:r>
              <a:rPr lang="en-US"/>
              <a:t>1651 premier européen jusqu'à Shawinigan</a:t>
            </a:r>
          </a:p>
          <a:p>
            <a:r>
              <a:rPr lang="en-US"/>
              <a:t>plusieurs autres noms / Saint-Maurice au 18e siècle </a:t>
            </a:r>
            <a:br>
              <a:rPr lang="en-US"/>
            </a:br>
            <a:r>
              <a:rPr lang="en-US"/>
              <a:t>après la Seigneurie du Saint-Maurice</a:t>
            </a:r>
          </a:p>
          <a:p>
            <a:r>
              <a:rPr lang="en-US"/>
              <a:t>587 km / 405 m denivelation</a:t>
            </a:r>
          </a:p>
          <a:p>
            <a:r>
              <a:rPr lang="en-US"/>
              <a:t>10 barrages hydroélectriques, depuis 1983 le </a:t>
            </a:r>
            <a:br>
              <a:rPr lang="en-US"/>
            </a:br>
            <a:r>
              <a:rPr lang="en-US"/>
              <a:t>Réservoir du Gouin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AC7B509A-456F-D5E2-29D8-27D6E55CE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501" y="148590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6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218FBF-7EB8-D181-4AF0-0D9D6897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Mauricie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8D53633-1F37-A59B-56BE-57AEFE513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région forestière - 77,9% boisée / Parc de la Mauricie</a:t>
            </a:r>
          </a:p>
          <a:p>
            <a:r>
              <a:rPr lang="en-US"/>
              <a:t>3 villes principales</a:t>
            </a:r>
          </a:p>
          <a:p>
            <a:r>
              <a:rPr lang="en-US"/>
              <a:t>nom date de 1933, dérivé de "Vallée du Saint-Maurice", </a:t>
            </a:r>
            <a:br>
              <a:rPr lang="en-US"/>
            </a:br>
            <a:r>
              <a:rPr lang="en-US"/>
              <a:t>besoin de franchiser le nom</a:t>
            </a:r>
          </a:p>
          <a:p>
            <a:r>
              <a:rPr lang="en-US"/>
              <a:t>berceau de l'industrialisation</a:t>
            </a:r>
          </a:p>
          <a:p>
            <a:pPr lvl="1"/>
            <a:r>
              <a:rPr lang="en-US"/>
              <a:t>sidérurgie</a:t>
            </a:r>
          </a:p>
          <a:p>
            <a:pPr lvl="1"/>
            <a:r>
              <a:rPr lang="en-US"/>
              <a:t>pâte et papier</a:t>
            </a:r>
          </a:p>
          <a:p>
            <a:pPr lvl="1"/>
            <a:r>
              <a:rPr lang="en-US"/>
              <a:t>pouvoir hydroélectrique</a:t>
            </a:r>
          </a:p>
          <a:p>
            <a:endParaRPr lang="en-US"/>
          </a:p>
        </p:txBody>
      </p:sp>
      <p:pic>
        <p:nvPicPr>
          <p:cNvPr id="14" name="Picture 13" descr="Map&#10;&#10;Description automatically generated">
            <a:extLst>
              <a:ext uri="{FF2B5EF4-FFF2-40B4-BE49-F238E27FC236}">
                <a16:creationId xmlns:a16="http://schemas.microsoft.com/office/drawing/2014/main" id="{97F1D57F-07BE-42CB-827C-ED60BD7BC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503" y="3314571"/>
            <a:ext cx="48768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02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0A2B8-BA8E-A309-ADED-DC84F4232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 Forges du Saint-Maurice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9254E-457E-F59B-76A0-2B4DD0F50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Fonderie de 1730 jusqu'en 1883, jamais rentable</a:t>
            </a:r>
          </a:p>
          <a:p>
            <a:r>
              <a:rPr lang="en-US"/>
              <a:t>Premier lieu lieu de ce genre en Nouvelle France</a:t>
            </a:r>
          </a:p>
          <a:p>
            <a:r>
              <a:rPr lang="en-US" i="0">
                <a:solidFill>
                  <a:schemeClr val="tx1"/>
                </a:solidFill>
                <a:effectLst/>
                <a:latin typeface="+mj-lt"/>
              </a:rPr>
              <a:t>François Poulin de Francheville, Seigneur de Saint-Maurice, accordé les droits miniers</a:t>
            </a:r>
          </a:p>
          <a:p>
            <a:r>
              <a:rPr lang="en-US">
                <a:solidFill>
                  <a:schemeClr val="tx1"/>
                </a:solidFill>
                <a:effectLst/>
                <a:latin typeface="+mj-lt"/>
              </a:rPr>
              <a:t>Francheville marchand de fourrures</a:t>
            </a:r>
          </a:p>
          <a:p>
            <a:r>
              <a:rPr lang="en-US">
                <a:solidFill>
                  <a:schemeClr val="tx1"/>
                </a:solidFill>
                <a:effectLst/>
                <a:latin typeface="+mj-lt"/>
              </a:rPr>
              <a:t>15 km au nord de Trois-Rivières</a:t>
            </a:r>
          </a:p>
          <a:p>
            <a:endParaRPr lang="en-US" i="0">
              <a:solidFill>
                <a:schemeClr val="tx1"/>
              </a:solidFill>
              <a:effectLst/>
              <a:latin typeface="+mj-lt"/>
            </a:endParaRPr>
          </a:p>
          <a:p>
            <a:endParaRPr lang="en-US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Picture 4" descr="A picture containing grass, outdoor, sky, day&#10;&#10;Description automatically generated">
            <a:extLst>
              <a:ext uri="{FF2B5EF4-FFF2-40B4-BE49-F238E27FC236}">
                <a16:creationId xmlns:a16="http://schemas.microsoft.com/office/drawing/2014/main" id="{32AD52F5-9657-F0CB-D12C-25D85387B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03" y="3268362"/>
            <a:ext cx="4803690" cy="320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14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148F-5EC5-E840-4568-0FCAF9B7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Shawinigan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3FB39-29D0-C2E6-D1F2-CEABDE70E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82811"/>
            <a:ext cx="5042704" cy="4308389"/>
          </a:xfrm>
        </p:spPr>
        <p:txBody>
          <a:bodyPr/>
          <a:lstStyle/>
          <a:p>
            <a:r>
              <a:rPr lang="en-US"/>
              <a:t>population &gt; 49.000 (2016)</a:t>
            </a:r>
          </a:p>
          <a:p>
            <a:r>
              <a:rPr lang="en-US"/>
              <a:t>chutes</a:t>
            </a:r>
          </a:p>
          <a:p>
            <a:r>
              <a:rPr lang="en-US"/>
              <a:t>premier européen en 1651</a:t>
            </a:r>
          </a:p>
          <a:p>
            <a:r>
              <a:rPr lang="en-US"/>
              <a:t>Chaouinigane / Oshaouinigane / Achawénégan / Assaouinigane</a:t>
            </a:r>
          </a:p>
          <a:p>
            <a:r>
              <a:rPr lang="en-US"/>
              <a:t>Centrale hydroélectrique / 1899-1901, 2e/10 en amont de Trois-Rivières</a:t>
            </a:r>
          </a:p>
          <a:p>
            <a:r>
              <a:rPr lang="en-US"/>
              <a:t>Cité de l'Energie</a:t>
            </a:r>
          </a:p>
        </p:txBody>
      </p:sp>
      <p:pic>
        <p:nvPicPr>
          <p:cNvPr id="5" name="Picture 4" descr="A body of water with buildings and trees around it&#10;&#10;Description automatically generated with low confidence">
            <a:extLst>
              <a:ext uri="{FF2B5EF4-FFF2-40B4-BE49-F238E27FC236}">
                <a16:creationId xmlns:a16="http://schemas.microsoft.com/office/drawing/2014/main" id="{D2AF6930-0B70-58FE-F968-7F855DB4D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75" y="1580049"/>
            <a:ext cx="5601083" cy="37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33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D0A3-8666-3091-4CCC-5DA27C7B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Drave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A907D-A141-1082-56E5-B3CA35BBE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Industrie forestière</a:t>
            </a:r>
          </a:p>
          <a:p>
            <a:r>
              <a:rPr lang="en-US"/>
              <a:t>Scieries</a:t>
            </a:r>
          </a:p>
          <a:p>
            <a:r>
              <a:rPr lang="en-US"/>
              <a:t>La drave remonte au d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ébut des papeteries</a:t>
            </a:r>
            <a:endParaRPr lang="en-US"/>
          </a:p>
          <a:p>
            <a:r>
              <a:rPr lang="en-US"/>
              <a:t>Coureurs du bois</a:t>
            </a:r>
          </a:p>
          <a:p>
            <a:r>
              <a:rPr lang="en-US"/>
              <a:t>B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ûcherons</a:t>
            </a:r>
          </a:p>
          <a:p>
            <a:r>
              <a:rPr lang="en-US"/>
              <a:t>Draveurs - 35.000 aux ann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ées 1940</a:t>
            </a:r>
            <a:endParaRPr lang="en-US"/>
          </a:p>
          <a:p>
            <a:r>
              <a:rPr lang="en-US"/>
              <a:t>Draveurs vs. </a:t>
            </a:r>
          </a:p>
          <a:p>
            <a:pPr marL="36900" indent="0">
              <a:buNone/>
            </a:pPr>
            <a:endParaRPr lang="en-US"/>
          </a:p>
        </p:txBody>
      </p:sp>
      <p:pic>
        <p:nvPicPr>
          <p:cNvPr id="5" name="Picture 4" descr="A picture containing outdoor, sky, field, grass&#10;&#10;Description automatically generated">
            <a:extLst>
              <a:ext uri="{FF2B5EF4-FFF2-40B4-BE49-F238E27FC236}">
                <a16:creationId xmlns:a16="http://schemas.microsoft.com/office/drawing/2014/main" id="{A2990056-B74C-7587-5F55-30E574269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167" y="2206487"/>
            <a:ext cx="5425851" cy="327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58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A13B-48FA-8345-6FF3-078816920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Drave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AF54D-35ED-C697-AE47-862B9ED2C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Draveurs / drave</a:t>
            </a:r>
          </a:p>
          <a:p>
            <a:r>
              <a:rPr lang="en-US"/>
              <a:t>Flottage / flottaison</a:t>
            </a:r>
          </a:p>
          <a:p>
            <a:r>
              <a:rPr lang="en-US"/>
              <a:t>Pitoune - billot de bois de 4 pieds</a:t>
            </a:r>
          </a:p>
          <a:p>
            <a:r>
              <a:rPr lang="en-US"/>
              <a:t>Chaloupe 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à rames ou grosse boat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Embâcles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Estacades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Piques / gaffes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Or blanc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Milieu 19e siècle jusqu'en 1995, surtout 1930-1950s</a:t>
            </a:r>
          </a:p>
          <a:p>
            <a:pPr marL="36900" indent="0">
              <a:buNone/>
            </a:pPr>
            <a:endParaRPr lang="en-US"/>
          </a:p>
        </p:txBody>
      </p:sp>
      <p:pic>
        <p:nvPicPr>
          <p:cNvPr id="5" name="Picture 4" descr="A picture containing outdoor, tree, rock, nature&#10;&#10;Description automatically generated">
            <a:extLst>
              <a:ext uri="{FF2B5EF4-FFF2-40B4-BE49-F238E27FC236}">
                <a16:creationId xmlns:a16="http://schemas.microsoft.com/office/drawing/2014/main" id="{30606B69-987F-0C68-F00F-5A577FE7F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557" y="2533134"/>
            <a:ext cx="4945883" cy="384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41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070E1-AD97-BA55-5CD6-5DCA3945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Drave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09E5-9AC7-0D15-A4DC-37C12FC2C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étier da</a:t>
            </a:r>
            <a:r>
              <a:rPr lang="en-US"/>
              <a:t>ngereux</a:t>
            </a:r>
          </a:p>
          <a:p>
            <a:r>
              <a:rPr lang="en-US"/>
              <a:t>Mieux pay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Employés des papeteries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Pitounes arrivent presque sans écorce et ramollis par l'eau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Préoccupations écologiques dans les années 1970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Manque d'aération pour les poissons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Décomposition des debris au fond des cours d'eau qui nuit aux frayères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Interdite 1980, enfin en 1995 sur la Saint-Maurice</a:t>
            </a:r>
          </a:p>
        </p:txBody>
      </p:sp>
    </p:spTree>
    <p:extLst>
      <p:ext uri="{BB962C8B-B14F-4D97-AF65-F5344CB8AC3E}">
        <p14:creationId xmlns:p14="http://schemas.microsoft.com/office/powerpoint/2010/main" val="2747284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3F809-7152-4D12-963E-2258D90A4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Vidéos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21EB0-066A-BD7B-0E31-41A515C14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1973: La drave en Mauricie</a:t>
            </a:r>
            <a:endParaRPr lang="en-US"/>
          </a:p>
          <a:p>
            <a:r>
              <a:rPr lang="en-US">
                <a:hlinkClick r:id="rId3"/>
              </a:rPr>
              <a:t>F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élix Leclerc: La Drave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La Pitoune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Raftmans, dravveurs et bûcherons: L'Histoire nous dira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La drave, un metier intimement lie a l'histoire du Quebec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Activités à suivre</a:t>
            </a: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 noter aussi: "Menaud, maître draveur" / "La chasse-galerie"</a:t>
            </a:r>
          </a:p>
        </p:txBody>
      </p:sp>
    </p:spTree>
    <p:extLst>
      <p:ext uri="{BB962C8B-B14F-4D97-AF65-F5344CB8AC3E}">
        <p14:creationId xmlns:p14="http://schemas.microsoft.com/office/powerpoint/2010/main" val="4237381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C5F3F-4E04-F065-5D8D-4BF6A75C9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Mus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ées à voir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CED50-F1D4-80A5-74C6-91ACE15355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Le Village du B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ûcheron à Grandes-Piles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Visite guidée en conte et en chanson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Repas sur reservation</a:t>
            </a: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AE95FA-AAC1-CB0E-2E32-1F95119B4C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Bor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éalis à Trois-Rivières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 15 mn de l'hôtel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Ancienne station de pompage</a:t>
            </a:r>
            <a:endParaRPr lang="en-US"/>
          </a:p>
        </p:txBody>
      </p:sp>
      <p:pic>
        <p:nvPicPr>
          <p:cNvPr id="7" name="Picture 6" descr="A picture containing grass, outdoor, outdoor object, farm machine&#10;&#10;Description automatically generated">
            <a:extLst>
              <a:ext uri="{FF2B5EF4-FFF2-40B4-BE49-F238E27FC236}">
                <a16:creationId xmlns:a16="http://schemas.microsoft.com/office/drawing/2014/main" id="{2ECD499C-542C-8604-5FBC-D70CC43AA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12" y="3332920"/>
            <a:ext cx="3798536" cy="2610678"/>
          </a:xfrm>
          <a:prstGeom prst="rect">
            <a:avLst/>
          </a:prstGeom>
        </p:spPr>
      </p:pic>
      <p:pic>
        <p:nvPicPr>
          <p:cNvPr id="9" name="Picture 8" descr="A picture containing outdoor, sky, water, grass&#10;&#10;Description automatically generated">
            <a:extLst>
              <a:ext uri="{FF2B5EF4-FFF2-40B4-BE49-F238E27FC236}">
                <a16:creationId xmlns:a16="http://schemas.microsoft.com/office/drawing/2014/main" id="{65AC69D1-69AC-D806-0E72-0027EB131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718" y="3231872"/>
            <a:ext cx="5000487" cy="28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96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84A2B-83E6-D1D6-AF4A-2ADC4749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Trois-Rivières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5230F-0D23-9E63-0AD9-51500127C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Ville fondée en 1634 (2e ville) par Sieur de Laviolette sur les orders de Champlain</a:t>
            </a:r>
          </a:p>
          <a:p>
            <a:r>
              <a:rPr lang="en-US"/>
              <a:t>375e anniversaire en 2009</a:t>
            </a:r>
          </a:p>
          <a:p>
            <a:r>
              <a:rPr lang="en-US"/>
              <a:t>Un fort érigé qui est aujourd'hui commémoré par une plaque</a:t>
            </a:r>
          </a:p>
          <a:p>
            <a:r>
              <a:rPr lang="en-US"/>
              <a:t>Sur le Chemin du Roy - Repentigny 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à Qu</a:t>
            </a:r>
            <a:r>
              <a:rPr lang="en-US"/>
              <a:t>ébec - construit 1731-37</a:t>
            </a:r>
          </a:p>
          <a:p>
            <a:r>
              <a:rPr lang="en-US"/>
              <a:t>Nom vient du fait que la Saint-Maurice se divise en trois bras - trifluvien</a:t>
            </a:r>
          </a:p>
          <a:p>
            <a:r>
              <a:rPr lang="en-US"/>
              <a:t>1908 - terrible incendie qui détruit la plupart de la vieille ville, seuls 10 anciens b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âtiments </a:t>
            </a:r>
            <a:r>
              <a:rPr lang="en-US"/>
              <a:t>épargnés</a:t>
            </a:r>
          </a:p>
          <a:p>
            <a:r>
              <a:rPr lang="en-US"/>
              <a:t>1967 - pont relie Trois-Rivi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ères à B</a:t>
            </a:r>
            <a:r>
              <a:rPr lang="en-US"/>
              <a:t>écancour</a:t>
            </a:r>
          </a:p>
          <a:p>
            <a:r>
              <a:rPr lang="en-US">
                <a:hlinkClick r:id="rId2"/>
              </a:rPr>
              <a:t>Amphithé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âtre Cog</a:t>
            </a:r>
            <a:r>
              <a:rPr lang="en-US">
                <a:hlinkClick r:id="rId2"/>
              </a:rPr>
              <a:t>éco </a:t>
            </a:r>
            <a:r>
              <a:rPr lang="en-US"/>
              <a:t>présente en exclusivité un spectacle annuel du Cirque de Soleil du 19 juillet au 19 ao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ût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97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142F6-75EC-F6E0-FC50-77566227E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Traditions culinaires autour de Trois-Rivi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ères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B2FF6-FC55-C2E6-B6C0-93B4A67FF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Erable  - 80% de la production mondiale du sirop d'érable vient du Québec</a:t>
            </a:r>
          </a:p>
          <a:p>
            <a:r>
              <a:rPr lang="en-US">
                <a:hlinkClick r:id="rId2"/>
              </a:rPr>
              <a:t>Dégustation du sirop d'érable</a:t>
            </a:r>
            <a:endParaRPr lang="en-US"/>
          </a:p>
          <a:p>
            <a:r>
              <a:rPr lang="en-US">
                <a:hlinkClick r:id="rId3"/>
              </a:rPr>
              <a:t>Classification du sirop d'érable canadienne vs. américaine</a:t>
            </a:r>
            <a:endParaRPr lang="en-US"/>
          </a:p>
          <a:p>
            <a:r>
              <a:rPr lang="en-US">
                <a:hlinkClick r:id="rId4"/>
              </a:rPr>
              <a:t>Roue des flaveurs</a:t>
            </a:r>
            <a:endParaRPr lang="en-US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183641EE-546E-F886-D936-F32F036949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26" y="2317334"/>
            <a:ext cx="3858911" cy="385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88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9A9B086-9CA1-5159-D279-4325E1989C19}"/>
              </a:ext>
            </a:extLst>
          </p:cNvPr>
          <p:cNvSpPr txBox="1">
            <a:spLocks/>
          </p:cNvSpPr>
          <p:nvPr/>
        </p:nvSpPr>
        <p:spPr>
          <a:xfrm>
            <a:off x="1030287" y="542574"/>
            <a:ext cx="10131425" cy="130051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ACTIVITES SUR LES HERBES SALEES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16A159-92AC-64E2-E9A2-114DCE2F9FA1}"/>
              </a:ext>
            </a:extLst>
          </p:cNvPr>
          <p:cNvSpPr txBox="1">
            <a:spLocks/>
          </p:cNvSpPr>
          <p:nvPr/>
        </p:nvSpPr>
        <p:spPr>
          <a:xfrm>
            <a:off x="912703" y="1280980"/>
            <a:ext cx="10131425" cy="6240259"/>
          </a:xfrm>
          <a:prstGeom prst="rect">
            <a:avLst/>
          </a:prstGeom>
        </p:spPr>
        <p:txBody>
          <a:bodyPr/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Herbes salées</a:t>
            </a:r>
          </a:p>
          <a:p>
            <a:pPr lvl="1"/>
            <a:r>
              <a:rPr lang="en-US" altLang="en-US">
                <a:hlinkClick r:id="rId2"/>
              </a:rPr>
              <a:t>Extrait #1 Herbes salées</a:t>
            </a:r>
            <a:endParaRPr lang="en-US" altLang="en-US"/>
          </a:p>
          <a:p>
            <a:pPr lvl="1"/>
            <a:r>
              <a:rPr lang="en-US" altLang="en-US">
                <a:hlinkClick r:id="rId3"/>
              </a:rPr>
              <a:t>Extrait #2 Herbes salées</a:t>
            </a:r>
            <a:endParaRPr lang="en-US" altLang="en-US"/>
          </a:p>
          <a:p>
            <a:pPr lvl="1"/>
            <a:r>
              <a:rPr lang="en-US" altLang="en-US">
                <a:hlinkClick r:id="rId4"/>
              </a:rPr>
              <a:t>Extrait #3 Herbes salées</a:t>
            </a:r>
            <a:endParaRPr lang="en-US" altLang="en-US"/>
          </a:p>
          <a:p>
            <a:pPr lvl="1"/>
            <a:r>
              <a:rPr lang="en-US" altLang="en-US">
                <a:hlinkClick r:id="rId5"/>
              </a:rPr>
              <a:t>Extrait #4 Herbes salées</a:t>
            </a:r>
            <a:endParaRPr lang="en-US" altLang="en-US"/>
          </a:p>
          <a:p>
            <a:pPr>
              <a:defRPr/>
            </a:pPr>
            <a:r>
              <a:rPr lang="en-US" sz="1400">
                <a:latin typeface="+mj-lt"/>
              </a:rPr>
              <a:t>Divisez les clips pour les faire analyser par des groupes d'</a:t>
            </a:r>
            <a:r>
              <a:rPr lang="fr-FR" altLang="en-US" sz="1400">
                <a:latin typeface="+mj-lt"/>
              </a:rPr>
              <a:t>él</a:t>
            </a:r>
            <a:r>
              <a:rPr lang="fr-FR" altLang="en-US" sz="1400">
                <a:latin typeface="+mj-lt"/>
                <a:cs typeface="Calibri" panose="020F0502020204030204" pitchFamily="34" charset="0"/>
              </a:rPr>
              <a:t>èves.</a:t>
            </a:r>
          </a:p>
          <a:p>
            <a:pPr lvl="1">
              <a:defRPr/>
            </a:pPr>
            <a:r>
              <a:rPr lang="fr-FR" sz="1400">
                <a:latin typeface="+mj-lt"/>
                <a:cs typeface="Calibri" panose="020F0502020204030204" pitchFamily="34" charset="0"/>
              </a:rPr>
              <a:t>Dressez une liste des ingr</a:t>
            </a:r>
            <a:r>
              <a:rPr lang="fr-FR" altLang="en-US" sz="1400">
                <a:latin typeface="+mj-lt"/>
              </a:rPr>
              <a:t>édients utilisés par chacun.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Quels ustensiles sont utilis</a:t>
            </a:r>
            <a:r>
              <a:rPr lang="fr-FR" altLang="en-US" sz="1400">
                <a:latin typeface="+mj-lt"/>
              </a:rPr>
              <a:t>és?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Quels ingr</a:t>
            </a:r>
            <a:r>
              <a:rPr lang="fr-FR" altLang="en-US" sz="1400">
                <a:latin typeface="+mj-lt"/>
              </a:rPr>
              <a:t>édients se trouvent dans toutes les recettes?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Certains disent qu'il y a des herbes qu'il ne faut pas utiliser.  Lesquelles?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Pourquoi met-on des carottes?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Comment pr</a:t>
            </a:r>
            <a:r>
              <a:rPr lang="fr-FR" altLang="en-US" sz="1400">
                <a:latin typeface="+mj-lt"/>
              </a:rPr>
              <a:t>épare-t-on les ingrédients et quelles parties utilise-t-on?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Faites des exp</a:t>
            </a:r>
            <a:r>
              <a:rPr lang="fr-FR" altLang="en-US" sz="1400">
                <a:latin typeface="+mj-lt"/>
              </a:rPr>
              <a:t>ériences dans de petits bocaux en changeant la quantité et la variété de sel.</a:t>
            </a:r>
          </a:p>
          <a:p>
            <a:pPr>
              <a:defRPr/>
            </a:pPr>
            <a:r>
              <a:rPr lang="en-US" sz="1400">
                <a:latin typeface="+mj-lt"/>
                <a:hlinkClick r:id="rId6"/>
              </a:rPr>
              <a:t>Fiche de comparaison</a:t>
            </a:r>
            <a:endParaRPr lang="fr-FR" sz="1400">
              <a:latin typeface="+mj-lt"/>
            </a:endParaRPr>
          </a:p>
        </p:txBody>
      </p:sp>
      <p:pic>
        <p:nvPicPr>
          <p:cNvPr id="10" name="Picture 9" descr="A picture containing indoor, weapon&#10;&#10;Description automatically generated">
            <a:extLst>
              <a:ext uri="{FF2B5EF4-FFF2-40B4-BE49-F238E27FC236}">
                <a16:creationId xmlns:a16="http://schemas.microsoft.com/office/drawing/2014/main" id="{987AECC1-5E20-CC69-74B1-0E910BD472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4212" y="2660915"/>
            <a:ext cx="4176584" cy="31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74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F189A-E518-C098-C953-2409FC10D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QUELQUES RECETTES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E6DFC-CA6F-53D6-7A01-9D688C73E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Les F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èves au lard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La Soupe aux poix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Le Ragoût de boulettes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Questionnaire sur la préparation des plats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Activités sur les vidéos culinaires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021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0</TotalTime>
  <Words>1026</Words>
  <Application>Microsoft Office PowerPoint</Application>
  <PresentationFormat>Widescreen</PresentationFormat>
  <Paragraphs>161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Calisto MT</vt:lpstr>
      <vt:lpstr>Wingdings 2</vt:lpstr>
      <vt:lpstr>Slate</vt:lpstr>
      <vt:lpstr>Les Régions du Québec: La Mauricie</vt:lpstr>
      <vt:lpstr>Les premiers explorateurs</vt:lpstr>
      <vt:lpstr>PowerPoint Presentation</vt:lpstr>
      <vt:lpstr>PowerPoint Presentation</vt:lpstr>
      <vt:lpstr>PowerPoint Presentation</vt:lpstr>
      <vt:lpstr>PowerPoint Presentation</vt:lpstr>
      <vt:lpstr>La Rivière Saint-Maurice</vt:lpstr>
      <vt:lpstr>La Mauricie</vt:lpstr>
      <vt:lpstr>Les Forges du Saint-Maurice</vt:lpstr>
      <vt:lpstr>Shawinigan</vt:lpstr>
      <vt:lpstr>La Drave</vt:lpstr>
      <vt:lpstr>La Drave</vt:lpstr>
      <vt:lpstr>La Drave</vt:lpstr>
      <vt:lpstr>Vidéos</vt:lpstr>
      <vt:lpstr>Musées à voir</vt:lpstr>
      <vt:lpstr>Trois-Rivières</vt:lpstr>
      <vt:lpstr>Traditions culinaires autour de Trois-Rivières</vt:lpstr>
      <vt:lpstr>PowerPoint Presentation</vt:lpstr>
      <vt:lpstr>QUELQUES RECETTES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Régions du Québec: La Mauricie</dc:title>
  <dc:creator>Serge Abrate</dc:creator>
  <cp:lastModifiedBy>Serge Abrate</cp:lastModifiedBy>
  <cp:revision>23</cp:revision>
  <dcterms:created xsi:type="dcterms:W3CDTF">2023-05-04T13:52:50Z</dcterms:created>
  <dcterms:modified xsi:type="dcterms:W3CDTF">2023-05-04T21:24:27Z</dcterms:modified>
</cp:coreProperties>
</file>