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ppt/webextensions/webextension7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75" r:id="rId4"/>
    <p:sldId id="258" r:id="rId5"/>
    <p:sldId id="259" r:id="rId6"/>
    <p:sldId id="269" r:id="rId7"/>
    <p:sldId id="280" r:id="rId8"/>
    <p:sldId id="281" r:id="rId9"/>
    <p:sldId id="276" r:id="rId10"/>
    <p:sldId id="282" r:id="rId11"/>
    <p:sldId id="260" r:id="rId12"/>
    <p:sldId id="261" r:id="rId13"/>
    <p:sldId id="271" r:id="rId14"/>
    <p:sldId id="263" r:id="rId15"/>
    <p:sldId id="268" r:id="rId16"/>
    <p:sldId id="272" r:id="rId17"/>
    <p:sldId id="264" r:id="rId18"/>
    <p:sldId id="265" r:id="rId19"/>
    <p:sldId id="266" r:id="rId20"/>
    <p:sldId id="273" r:id="rId21"/>
    <p:sldId id="267" r:id="rId22"/>
    <p:sldId id="283" r:id="rId23"/>
    <p:sldId id="284" r:id="rId24"/>
    <p:sldId id="285" r:id="rId25"/>
    <p:sldId id="286" r:id="rId26"/>
    <p:sldId id="287" r:id="rId27"/>
    <p:sldId id="290" r:id="rId28"/>
    <p:sldId id="277" r:id="rId29"/>
    <p:sldId id="291" r:id="rId30"/>
    <p:sldId id="292" r:id="rId31"/>
    <p:sldId id="279" r:id="rId32"/>
    <p:sldId id="288" r:id="rId33"/>
    <p:sldId id="289" r:id="rId34"/>
    <p:sldId id="293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52" autoAdjust="0"/>
    <p:restoredTop sz="94660"/>
  </p:normalViewPr>
  <p:slideViewPr>
    <p:cSldViewPr snapToGrid="0">
      <p:cViewPr varScale="1">
        <p:scale>
          <a:sx n="95" d="100"/>
          <a:sy n="95" d="100"/>
        </p:scale>
        <p:origin x="114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4984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7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623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15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89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6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655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9523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585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844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3870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66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4257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508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33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88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61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EAC39CE-6E10-4B49-ADEB-121EE8D62B5F}" type="datetimeFigureOut">
              <a:rPr lang="en-US" smtClean="0"/>
              <a:t>4/22/2023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B948580-41E3-4A87-88B4-D6772AE660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0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bratejayne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http://theabratepage.com/wp-content/uploads/2023/04/PLAN-DE-PROJET-Geo-Quebec.docx" TargetMode="External"/><Relationship Id="rId2" Type="http://schemas.openxmlformats.org/officeDocument/2006/relationships/hyperlink" Target="https://earth.google.com/earth/rpc/cc/drive?state=%7B%22ids%22%3A%5B%221Za1jAJIWi7ngm18c1XI05Lu1AH8TkGU_%22%5D%2C%22action%22%3A%22open%22%2C%22userId%22%3A%22103212467843437825498%22%7D&amp;usp=shari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s://fr.wikipedia.org/wiki/Liste_des_forts_de_la_Nouvelle-France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microsoft.com/office/2011/relationships/webextension" Target="../webextensions/webextension4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numerique.banq.qc.ca/patrimoine/details/52327/2008325" TargetMode="External"/><Relationship Id="rId2" Type="http://schemas.openxmlformats.org/officeDocument/2006/relationships/hyperlink" Target="https://fr.wikipedia.org/wiki/Liste_des_moulins_%C3%A0_eau_du_Qu%C3%A9bec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fr.wikipedia.org/wiki/Liste_des_phares_au_Qu%C3%A9bec" TargetMode="Externa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List_of_crossings_of_the_Saint_Lawrence_River_and_the_Great_Lakes#Lower_and_Middle_Saint_Lawrence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fr.wikipedia.org/wiki/Fleuve_Saint-Laurent" TargetMode="Externa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1/relationships/webextension" Target="../webextensions/webextension5.xml"/><Relationship Id="rId2" Type="http://schemas.openxmlformats.org/officeDocument/2006/relationships/hyperlink" Target="http://theabratepage.com/wp-content/uploads/2023/04/Activite_sur_la_Geographie_Quebec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hyperlink" Target="http://theabratepage.com/wp-content/uploads/2023/04/FICHE-DE-DEGUSTATION-DU-SIROP-D.docx" TargetMode="External"/><Relationship Id="rId7" Type="http://schemas.openxmlformats.org/officeDocument/2006/relationships/hyperlink" Target="https://drive.google.com/file/d/15O1NVVFsIhmCK9C5gvRATbZ4l0bb5ol0/view?usp=share_link" TargetMode="External"/><Relationship Id="rId2" Type="http://schemas.openxmlformats.org/officeDocument/2006/relationships/hyperlink" Target="http://theabratepage.com/wp-content/uploads/2023/04/Recettes_quebecoises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abratepage.com/wp-content/uploads/2023/04/wheel-roue2_f.jpg" TargetMode="External"/><Relationship Id="rId5" Type="http://schemas.openxmlformats.org/officeDocument/2006/relationships/hyperlink" Target="http://theabratepage.com/wp-content/uploads/2023/04/Maple_Grades_Informational_Graphic_Bascom-single.jpg" TargetMode="External"/><Relationship Id="rId4" Type="http://schemas.openxmlformats.org/officeDocument/2006/relationships/hyperlink" Target="http://theabratepage.com/wp-content/uploads/2023/04/classification_produits_erable_FR.pdf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x5gy4cVfx8" TargetMode="External"/><Relationship Id="rId7" Type="http://schemas.openxmlformats.org/officeDocument/2006/relationships/image" Target="../media/image29.jpeg"/><Relationship Id="rId2" Type="http://schemas.openxmlformats.org/officeDocument/2006/relationships/hyperlink" Target="https://www.youtube.com/watch?v=HFDAcgzYnq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abratepage.com/wp-content/uploads/2023/04/Activites_herbes_salees.docx" TargetMode="External"/><Relationship Id="rId5" Type="http://schemas.openxmlformats.org/officeDocument/2006/relationships/hyperlink" Target="https://www.youtube.com/watch?v=7uXaHtLJfIY" TargetMode="External"/><Relationship Id="rId4" Type="http://schemas.openxmlformats.org/officeDocument/2006/relationships/hyperlink" Target="https://www.youtube.com/watch?v=FqOfsGcLWPE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lsKihiqcZY&amp;t=2s" TargetMode="External"/><Relationship Id="rId2" Type="http://schemas.openxmlformats.org/officeDocument/2006/relationships/hyperlink" Target="https://www.youtube.com/watch?v=HV6g8eXUwtQ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theabratepage.com/wp-content/uploads/2023/04/ACTIVITES_Sur_LES_VIDEOS_culinaires.docx" TargetMode="External"/><Relationship Id="rId4" Type="http://schemas.openxmlformats.org/officeDocument/2006/relationships/hyperlink" Target="https://www.youtube.com/watch?v=HQlCkJhjLiQ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bHDkBW4rLvfyoypPJUmQNZA0aFNAwgk/edit?usp=share_link&amp;ouid=101491062974351654052&amp;rtpof=true&amp;sd=true" TargetMode="External"/><Relationship Id="rId2" Type="http://schemas.openxmlformats.org/officeDocument/2006/relationships/hyperlink" Target="http://theabratepage.com/wp-content/uploads/2023/04/Questions_preparation_plats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abratepage.com/wp-content/uploads/2023/04/PUZZLE-ANSWER-KEY.xlsx" TargetMode="External"/><Relationship Id="rId5" Type="http://schemas.openxmlformats.org/officeDocument/2006/relationships/hyperlink" Target="http://theabratepage.com/wp-content/uploads/2023/04/PUZZLE.xlsx" TargetMode="External"/><Relationship Id="rId4" Type="http://schemas.openxmlformats.org/officeDocument/2006/relationships/hyperlink" Target="http://theabratepage.com/wp-content/uploads/2023/04/Expressions_culinaires_francophones.docx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microsoft.com/office/2011/relationships/webextension" Target="../webextensions/webextension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theabratepage.com/wp-content/uploads/2023/04/Explosion-du-mont-pelee.pdf" TargetMode="External"/><Relationship Id="rId2" Type="http://schemas.openxmlformats.org/officeDocument/2006/relationships/hyperlink" Target="https://www.youtube.com/watch?v=-XejSECLqVQ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hyperlink" Target="http://theabratepage.com/wp-content/uploads/2023/04/Corrige-explosions-mt-pelee.pdf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hyperlink" Target="http://theabratepage.com/wp-content/uploads/2023/04/Activite_sur_la_Geographie_Martinique.docx" TargetMode="External"/><Relationship Id="rId2" Type="http://schemas.microsoft.com/office/2011/relationships/webextension" Target="../webextensions/webextension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la1ere.francetvinfo.fr/martinique/de-nouveaux-echouages-de-sargasses-sont-prevus-sur-les-cotes-de-martinique-1315880.html" TargetMode="External"/><Relationship Id="rId5" Type="http://schemas.openxmlformats.org/officeDocument/2006/relationships/hyperlink" Target="https://www.anses.fr/fr/content/chlord%C3%A9cone-aux-antilles-les-risques-li%C3%A9s-%C3%A0-l%E2%80%99exposition-alimentaire" TargetMode="External"/><Relationship Id="rId4" Type="http://schemas.openxmlformats.org/officeDocument/2006/relationships/hyperlink" Target="https://fr.euronews.com/2022/06/23/le-precheur-symbole-de-la-montee-des-eaux-qui-ronge-le-littoral-de-martinique" TargetMode="Externa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theabratepage.com/wp-content/uploads/2023/04/Vocabulaire_culinaire_martinique_2.docx" TargetMode="External"/><Relationship Id="rId3" Type="http://schemas.openxmlformats.org/officeDocument/2006/relationships/hyperlink" Target="http://theabratepage.com/wp-content/uploads/2023/04/cuisine-martiniquaises-et-influences-historiques.pdf" TargetMode="External"/><Relationship Id="rId7" Type="http://schemas.openxmlformats.org/officeDocument/2006/relationships/hyperlink" Target="http://theabratepage.com/wp-content/uploads/2023/04/Vocabulaire_culinaire_martiniquais_1.docx" TargetMode="External"/><Relationship Id="rId2" Type="http://schemas.openxmlformats.org/officeDocument/2006/relationships/hyperlink" Target="http://theabratepage.com/wp-content/uploads/2023/04/Recettes_martiniquaises.doc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theabratepage.com/wp-content/uploads/2023/04/fruits_legumes_tropicaux.pdf" TargetMode="External"/><Relationship Id="rId11" Type="http://schemas.openxmlformats.org/officeDocument/2006/relationships/hyperlink" Target="http://theabratepage.com/wp-content/uploads/2023/04/PUZZLE2-Answer-Key.xlsx" TargetMode="External"/><Relationship Id="rId5" Type="http://schemas.openxmlformats.org/officeDocument/2006/relationships/hyperlink" Target="http://theabratepage.com/wp-content/uploads/2023/04/Expressions-de-quantite.docx" TargetMode="External"/><Relationship Id="rId10" Type="http://schemas.openxmlformats.org/officeDocument/2006/relationships/hyperlink" Target="http://theabratepage.com/wp-content/uploads/2023/04/PUZZLE2.xlsx" TargetMode="External"/><Relationship Id="rId4" Type="http://schemas.openxmlformats.org/officeDocument/2006/relationships/hyperlink" Target="http://theabratepage.com/wp-content/uploads/2023/04/Corrigee-cuisine.pdf" TargetMode="External"/><Relationship Id="rId9" Type="http://schemas.openxmlformats.org/officeDocument/2006/relationships/hyperlink" Target="http://theabratepage.com/wp-content/uploads/2023/04/Expressions_culinaires_martiniquaises.docx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56EA4-8EFE-489E-9CC7-9BEE04FD41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/>
              <a:t>Explorer le monde francophone par </a:t>
            </a:r>
            <a:r>
              <a:rPr lang="en-US" dirty="0"/>
              <a:t>la </a:t>
            </a:r>
            <a:r>
              <a:rPr lang="en-US" err="1"/>
              <a:t>géographie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06CCDD-2782-43B0-AF82-083146C97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Dr. Jayne </a:t>
            </a:r>
            <a:r>
              <a:rPr lang="en-US" dirty="0" err="1"/>
              <a:t>Abrate</a:t>
            </a:r>
            <a:br>
              <a:rPr lang="en-US"/>
            </a:br>
            <a:r>
              <a:rPr lang="en-US"/>
              <a:t>Ancienne secrétaire </a:t>
            </a:r>
            <a:r>
              <a:rPr lang="en-US" dirty="0" err="1"/>
              <a:t>générale</a:t>
            </a:r>
            <a:r>
              <a:rPr lang="en-US" dirty="0"/>
              <a:t> de </a:t>
            </a:r>
            <a:r>
              <a:rPr lang="en-US" dirty="0" err="1"/>
              <a:t>l’AATF</a:t>
            </a:r>
            <a:br>
              <a:rPr lang="en-US"/>
            </a:br>
            <a:r>
              <a:rPr lang="en-US">
                <a:hlinkClick r:id="rId2"/>
              </a:rPr>
              <a:t>abratejayne@gmail.com</a:t>
            </a:r>
            <a:br>
              <a:rPr lang="en-US"/>
            </a:br>
            <a:r>
              <a:rPr lang="en-US"/>
              <a:t>www.theabratepage.com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080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02904-A661-440E-9305-8877AF888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496112"/>
            <a:ext cx="10018713" cy="1070042"/>
          </a:xfrm>
        </p:spPr>
        <p:txBody>
          <a:bodyPr/>
          <a:lstStyle/>
          <a:p>
            <a:r>
              <a:rPr lang="en-US" dirty="0" err="1"/>
              <a:t>Espace</a:t>
            </a:r>
            <a:r>
              <a:rPr lang="en-US" dirty="0"/>
              <a:t> </a:t>
            </a:r>
            <a:r>
              <a:rPr lang="en-US" dirty="0" err="1"/>
              <a:t>géographique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AB8D81-E4A1-4F2C-9402-52B828AC7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264596"/>
            <a:ext cx="10018713" cy="2636195"/>
          </a:xfrm>
        </p:spPr>
        <p:txBody>
          <a:bodyPr/>
          <a:lstStyle/>
          <a:p>
            <a:r>
              <a:rPr lang="en-US" dirty="0"/>
              <a:t>Ensemble des </a:t>
            </a:r>
            <a:r>
              <a:rPr lang="en-US" dirty="0" err="1"/>
              <a:t>lieux</a:t>
            </a:r>
            <a:r>
              <a:rPr lang="en-US" dirty="0"/>
              <a:t> et des relations qui </a:t>
            </a:r>
            <a:r>
              <a:rPr lang="en-US" dirty="0" err="1"/>
              <a:t>s’établissent</a:t>
            </a:r>
            <a:r>
              <a:rPr lang="en-US" dirty="0"/>
              <a:t> entre </a:t>
            </a:r>
            <a:r>
              <a:rPr lang="en-US" dirty="0" err="1"/>
              <a:t>eux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dirty="0"/>
              <a:t>Lieu &gt; </a:t>
            </a:r>
            <a:r>
              <a:rPr lang="en-US" dirty="0" err="1"/>
              <a:t>espace</a:t>
            </a:r>
            <a:endParaRPr lang="en-US" dirty="0"/>
          </a:p>
          <a:p>
            <a:pPr lvl="2"/>
            <a:r>
              <a:rPr lang="en-US" dirty="0"/>
              <a:t>Moment &gt; temps</a:t>
            </a:r>
          </a:p>
          <a:p>
            <a:pPr lvl="2"/>
            <a:r>
              <a:rPr lang="en-US" dirty="0" err="1"/>
              <a:t>Individu</a:t>
            </a:r>
            <a:r>
              <a:rPr lang="en-US" dirty="0"/>
              <a:t> &gt; </a:t>
            </a:r>
            <a:r>
              <a:rPr lang="en-US" dirty="0" err="1"/>
              <a:t>société</a:t>
            </a:r>
            <a:endParaRPr lang="en-US" dirty="0"/>
          </a:p>
        </p:txBody>
      </p:sp>
      <p:pic>
        <p:nvPicPr>
          <p:cNvPr id="5" name="Picture 4" descr="A picture containing electronics, computer&#10;&#10;Description automatically generated">
            <a:extLst>
              <a:ext uri="{FF2B5EF4-FFF2-40B4-BE49-F238E27FC236}">
                <a16:creationId xmlns:a16="http://schemas.microsoft.com/office/drawing/2014/main" id="{3B9D9077-AF21-4039-BD16-A4B41A3B3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455" y="2334638"/>
            <a:ext cx="7436256" cy="4182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5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Map&#10;&#10;Description automatically generated">
            <a:extLst>
              <a:ext uri="{FF2B5EF4-FFF2-40B4-BE49-F238E27FC236}">
                <a16:creationId xmlns:a16="http://schemas.microsoft.com/office/drawing/2014/main" id="{60AA8143-88FD-2142-BC4B-1C1A574A590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943" y="261551"/>
            <a:ext cx="10253662" cy="5989638"/>
          </a:xfrm>
        </p:spPr>
      </p:pic>
    </p:spTree>
    <p:extLst>
      <p:ext uri="{BB962C8B-B14F-4D97-AF65-F5344CB8AC3E}">
        <p14:creationId xmlns:p14="http://schemas.microsoft.com/office/powerpoint/2010/main" val="390145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1103F-7B96-411B-BE75-F01D08E53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591016"/>
            <a:ext cx="10018713" cy="992457"/>
          </a:xfrm>
        </p:spPr>
        <p:txBody>
          <a:bodyPr/>
          <a:lstStyle/>
          <a:p>
            <a:r>
              <a:rPr lang="en-US"/>
              <a:t>évolution </a:t>
            </a:r>
            <a:r>
              <a:rPr lang="en-US" dirty="0"/>
              <a:t>d’un </a:t>
            </a:r>
            <a:r>
              <a:rPr lang="en-US" dirty="0" err="1"/>
              <a:t>peuple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07009-8079-4ED4-89B2-E016CB6F9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92378"/>
            <a:ext cx="10209482" cy="3494049"/>
          </a:xfrm>
        </p:spPr>
        <p:txBody>
          <a:bodyPr>
            <a:normAutofit/>
          </a:bodyPr>
          <a:lstStyle/>
          <a:p>
            <a:r>
              <a:rPr lang="en-US" dirty="0"/>
              <a:t>Les </a:t>
            </a:r>
            <a:r>
              <a:rPr lang="en-US" dirty="0" err="1"/>
              <a:t>humains</a:t>
            </a:r>
            <a:r>
              <a:rPr lang="en-US" dirty="0"/>
              <a:t> </a:t>
            </a:r>
            <a:r>
              <a:rPr lang="en-US" dirty="0" err="1"/>
              <a:t>d’abord</a:t>
            </a:r>
            <a:r>
              <a:rPr lang="en-US" dirty="0"/>
              <a:t> </a:t>
            </a:r>
            <a:r>
              <a:rPr lang="en-US" dirty="0" err="1"/>
              <a:t>s’adaptent</a:t>
            </a:r>
            <a:r>
              <a:rPr lang="en-US" dirty="0"/>
              <a:t> au lieu </a:t>
            </a:r>
            <a:r>
              <a:rPr lang="en-US" dirty="0" err="1"/>
              <a:t>où</a:t>
            </a:r>
            <a:r>
              <a:rPr lang="en-US" dirty="0"/>
              <a:t> </a:t>
            </a:r>
            <a:r>
              <a:rPr lang="en-US" dirty="0" err="1"/>
              <a:t>ils</a:t>
            </a:r>
            <a:r>
              <a:rPr lang="en-US" dirty="0"/>
              <a:t> se </a:t>
            </a:r>
            <a:r>
              <a:rPr lang="en-US" dirty="0" err="1"/>
              <a:t>trouvent</a:t>
            </a:r>
            <a:r>
              <a:rPr lang="en-US" dirty="0"/>
              <a:t> et </a:t>
            </a:r>
            <a:r>
              <a:rPr lang="en-US" dirty="0" err="1"/>
              <a:t>ensuite</a:t>
            </a:r>
            <a:r>
              <a:rPr lang="en-US" dirty="0"/>
              <a:t> </a:t>
            </a:r>
            <a:r>
              <a:rPr lang="en-US" dirty="0" err="1"/>
              <a:t>adaptent</a:t>
            </a:r>
            <a:r>
              <a:rPr lang="en-US" dirty="0"/>
              <a:t> les </a:t>
            </a:r>
            <a:r>
              <a:rPr lang="en-US" dirty="0" err="1"/>
              <a:t>lieux</a:t>
            </a:r>
            <a:r>
              <a:rPr lang="en-US" dirty="0"/>
              <a:t> à </a:t>
            </a:r>
            <a:r>
              <a:rPr lang="en-US" dirty="0" err="1"/>
              <a:t>leurs</a:t>
            </a:r>
            <a:r>
              <a:rPr lang="en-US" dirty="0"/>
              <a:t> </a:t>
            </a:r>
            <a:r>
              <a:rPr lang="en-US" dirty="0" err="1"/>
              <a:t>besoins</a:t>
            </a:r>
            <a:r>
              <a:rPr lang="en-US" dirty="0"/>
              <a:t> et </a:t>
            </a:r>
            <a:r>
              <a:rPr lang="en-US" dirty="0" err="1"/>
              <a:t>selon</a:t>
            </a:r>
            <a:r>
              <a:rPr lang="en-US" dirty="0"/>
              <a:t> </a:t>
            </a:r>
            <a:r>
              <a:rPr lang="en-US" dirty="0" err="1"/>
              <a:t>leurs</a:t>
            </a:r>
            <a:r>
              <a:rPr lang="en-US" dirty="0"/>
              <a:t> </a:t>
            </a:r>
            <a:r>
              <a:rPr lang="en-US" dirty="0" err="1"/>
              <a:t>moyens</a:t>
            </a:r>
            <a:r>
              <a:rPr lang="en-US" dirty="0"/>
              <a:t>.</a:t>
            </a:r>
          </a:p>
          <a:p>
            <a:r>
              <a:rPr lang="en-US" dirty="0" err="1"/>
              <a:t>Qu’est-ce</a:t>
            </a:r>
            <a:r>
              <a:rPr lang="en-US" dirty="0"/>
              <a:t> qui </a:t>
            </a:r>
            <a:r>
              <a:rPr lang="en-US" dirty="0" err="1"/>
              <a:t>détermine</a:t>
            </a:r>
            <a:r>
              <a:rPr lang="en-US" dirty="0"/>
              <a:t> </a:t>
            </a:r>
            <a:r>
              <a:rPr lang="en-US" dirty="0" err="1"/>
              <a:t>l’organisation</a:t>
            </a:r>
            <a:r>
              <a:rPr lang="en-US" dirty="0"/>
              <a:t> d’un </a:t>
            </a:r>
            <a:r>
              <a:rPr lang="en-US" dirty="0" err="1"/>
              <a:t>espace</a:t>
            </a:r>
            <a:r>
              <a:rPr lang="en-US" dirty="0"/>
              <a:t> par </a:t>
            </a:r>
            <a:r>
              <a:rPr lang="en-US" dirty="0" err="1"/>
              <a:t>une</a:t>
            </a:r>
            <a:r>
              <a:rPr lang="en-US" dirty="0"/>
              <a:t> population?</a:t>
            </a:r>
          </a:p>
          <a:p>
            <a:pPr lvl="1"/>
            <a:r>
              <a:rPr lang="en-US" dirty="0"/>
              <a:t>Relief / </a:t>
            </a:r>
            <a:r>
              <a:rPr lang="en-US" dirty="0" err="1"/>
              <a:t>limites</a:t>
            </a:r>
            <a:r>
              <a:rPr lang="en-US" dirty="0"/>
              <a:t> </a:t>
            </a:r>
            <a:r>
              <a:rPr lang="en-US" dirty="0" err="1"/>
              <a:t>naturelles</a:t>
            </a:r>
            <a:r>
              <a:rPr lang="en-US" dirty="0"/>
              <a:t> </a:t>
            </a:r>
            <a:r>
              <a:rPr lang="en-US"/>
              <a:t>et éventuellement administratives</a:t>
            </a:r>
            <a:endParaRPr lang="en-US" dirty="0"/>
          </a:p>
          <a:p>
            <a:pPr lvl="1"/>
            <a:r>
              <a:rPr lang="en-US" dirty="0" err="1"/>
              <a:t>Ressources</a:t>
            </a:r>
            <a:r>
              <a:rPr lang="en-US" dirty="0"/>
              <a:t> </a:t>
            </a:r>
            <a:r>
              <a:rPr lang="en-US" dirty="0" err="1"/>
              <a:t>naturelles</a:t>
            </a:r>
            <a:endParaRPr lang="en-US" dirty="0"/>
          </a:p>
          <a:p>
            <a:pPr lvl="1"/>
            <a:r>
              <a:rPr lang="en-US" dirty="0" err="1"/>
              <a:t>Risques</a:t>
            </a:r>
            <a:r>
              <a:rPr lang="en-US" dirty="0"/>
              <a:t> physiques/</a:t>
            </a:r>
            <a:r>
              <a:rPr lang="en-US" dirty="0" err="1"/>
              <a:t>sociaux</a:t>
            </a:r>
            <a:endParaRPr lang="en-US" dirty="0"/>
          </a:p>
          <a:p>
            <a:pPr lvl="1"/>
            <a:r>
              <a:rPr lang="en-US"/>
              <a:t>Climat</a:t>
            </a:r>
          </a:p>
          <a:p>
            <a:r>
              <a:rPr lang="en-US"/>
              <a:t>Il ne faut pas oublier la présence de peoples autochtones dans ces endroits et qui mériteraient leur propre projet de recherches.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2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1E01A-CF91-4536-8F81-8125280CD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64220"/>
          </a:xfrm>
        </p:spPr>
        <p:txBody>
          <a:bodyPr/>
          <a:lstStyle/>
          <a:p>
            <a:pPr algn="l"/>
            <a:r>
              <a:rPr lang="en-US" dirty="0" err="1"/>
              <a:t>Découvrir</a:t>
            </a:r>
            <a:r>
              <a:rPr lang="en-US" dirty="0"/>
              <a:t> les </a:t>
            </a:r>
            <a:r>
              <a:rPr lang="en-US"/>
              <a:t>premiers explorateurs du québec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52F76D-FBBE-453D-853A-38124BAE4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7832" y="2497872"/>
            <a:ext cx="10018713" cy="330262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Jacques </a:t>
            </a:r>
            <a:r>
              <a:rPr lang="en-US"/>
              <a:t>Cartier </a:t>
            </a:r>
            <a:br>
              <a:rPr lang="en-US"/>
            </a:br>
            <a:r>
              <a:rPr lang="en-US"/>
              <a:t>1534</a:t>
            </a:r>
            <a:endParaRPr lang="en-US" dirty="0"/>
          </a:p>
          <a:p>
            <a:r>
              <a:rPr lang="en-US" dirty="0"/>
              <a:t>Samuel de </a:t>
            </a:r>
            <a:r>
              <a:rPr lang="en-US"/>
              <a:t>Champlain </a:t>
            </a:r>
            <a:br>
              <a:rPr lang="en-US"/>
            </a:br>
            <a:r>
              <a:rPr lang="en-US"/>
              <a:t>1604</a:t>
            </a:r>
            <a:endParaRPr lang="en-US" dirty="0"/>
          </a:p>
          <a:p>
            <a:r>
              <a:rPr lang="en-US" dirty="0"/>
              <a:t>Nicholas </a:t>
            </a:r>
            <a:r>
              <a:rPr lang="en-US"/>
              <a:t>Perrot  </a:t>
            </a:r>
            <a:br>
              <a:rPr lang="en-US"/>
            </a:br>
            <a:r>
              <a:rPr lang="en-US"/>
              <a:t>1665</a:t>
            </a:r>
            <a:endParaRPr lang="en-US" dirty="0"/>
          </a:p>
          <a:p>
            <a:r>
              <a:rPr lang="en-US" dirty="0" err="1"/>
              <a:t>Cavelier</a:t>
            </a:r>
            <a:r>
              <a:rPr lang="en-US" dirty="0"/>
              <a:t> de La Salle	</a:t>
            </a:r>
            <a:r>
              <a:rPr lang="en-US"/>
              <a:t> </a:t>
            </a:r>
            <a:br>
              <a:rPr lang="en-US"/>
            </a:br>
            <a:r>
              <a:rPr lang="en-US"/>
              <a:t>1670</a:t>
            </a:r>
            <a:endParaRPr lang="en-US" dirty="0"/>
          </a:p>
          <a:p>
            <a:r>
              <a:rPr lang="en-US" dirty="0"/>
              <a:t>Pierre Le </a:t>
            </a:r>
            <a:r>
              <a:rPr lang="en-US"/>
              <a:t>Moyne d’Iberville</a:t>
            </a:r>
            <a:br>
              <a:rPr lang="en-US"/>
            </a:br>
            <a:r>
              <a:rPr lang="en-US"/>
              <a:t>1686</a:t>
            </a:r>
            <a:endParaRPr lang="en-US" dirty="0"/>
          </a:p>
          <a:p>
            <a:endParaRPr lang="en-US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6EA8F141-BA8D-41B9-815B-93AEBDFA354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35948626"/>
                  </p:ext>
                </p:extLst>
              </p:nvPr>
            </p:nvGraphicFramePr>
            <p:xfrm>
              <a:off x="5029199" y="2497872"/>
              <a:ext cx="6753923" cy="3991673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6EA8F141-BA8D-41B9-815B-93AEBDFA35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029199" y="2497872"/>
                <a:ext cx="6753923" cy="399167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4527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33AB268A-094D-428E-BCA1-C90EB485943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163962"/>
                  </p:ext>
                </p:extLst>
              </p:nvPr>
            </p:nvGraphicFramePr>
            <p:xfrm>
              <a:off x="1524000" y="857248"/>
              <a:ext cx="9682976" cy="572197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33AB268A-094D-428E-BCA1-C90EB485943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000" y="857248"/>
                <a:ext cx="9682976" cy="572197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636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8FB68-977C-3AC4-FBD1-5CE109671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RECRéATion du voyage II de lasalle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45A20-242B-185A-5694-94B5278EF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/>
              <a:t>The Last Voyageurs </a:t>
            </a:r>
            <a:r>
              <a:rPr lang="en-US" b="1"/>
              <a:t>- Lorraine Boissoneault</a:t>
            </a:r>
          </a:p>
          <a:p>
            <a:r>
              <a:rPr lang="en-US" b="1" i="1">
                <a:effectLst/>
                <a:latin typeface="Amazon Ember"/>
              </a:rPr>
              <a:t>Hard Rivers: The Untold Saga of La Salle: Expedition II</a:t>
            </a:r>
            <a:r>
              <a:rPr lang="en-US" b="1" i="0">
                <a:effectLst/>
                <a:latin typeface="Amazon Ember"/>
              </a:rPr>
              <a:t> - Craig P. Howard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26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Map&#10;&#10;Description automatically generated">
            <a:extLst>
              <a:ext uri="{FF2B5EF4-FFF2-40B4-BE49-F238E27FC236}">
                <a16:creationId xmlns:a16="http://schemas.microsoft.com/office/drawing/2014/main" id="{EF39B9F1-F862-FAA3-A5E4-4EEBC99B9629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862" y="192087"/>
            <a:ext cx="8042275" cy="6473825"/>
          </a:xfrm>
        </p:spPr>
      </p:pic>
    </p:spTree>
    <p:extLst>
      <p:ext uri="{BB962C8B-B14F-4D97-AF65-F5344CB8AC3E}">
        <p14:creationId xmlns:p14="http://schemas.microsoft.com/office/powerpoint/2010/main" val="975691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16228-7F53-B416-E98F-91E887172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Découvrir les premiers explorateurs en martinique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39016-3E40-2ACB-BFF8-1BE6E9DD2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2" y="2142067"/>
            <a:ext cx="4154556" cy="3649133"/>
          </a:xfrm>
        </p:spPr>
        <p:txBody>
          <a:bodyPr/>
          <a:lstStyle/>
          <a:p>
            <a:r>
              <a:rPr lang="en-US"/>
              <a:t>1502 - Christophe Colomb </a:t>
            </a:r>
          </a:p>
          <a:p>
            <a:r>
              <a:rPr lang="en-US"/>
              <a:t>1635 - Pierre Belain d'Esnambuc et la Compagnie des Iles d'Am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érique</a:t>
            </a:r>
            <a:endParaRPr lang="en-US"/>
          </a:p>
          <a:p>
            <a:r>
              <a:rPr lang="en-US"/>
              <a:t>1650 - Jacques Dyel du Parquet</a:t>
            </a:r>
          </a:p>
          <a:p>
            <a:r>
              <a:rPr lang="en-US"/>
              <a:t>1642 - commencement de l'esclavage autoris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 par Louis XIII</a:t>
            </a:r>
            <a:endParaRPr lang="en-US"/>
          </a:p>
          <a:p>
            <a:r>
              <a:rPr lang="en-US"/>
              <a:t>1643 - premiers moulins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sucre en Martinique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1664 - Louis XIV achète l'île de la Compagnie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1673 - passe sous l'autorité directe du roi</a:t>
            </a:r>
            <a:endParaRPr lang="en-US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C7A7CCA9-C1AA-9D9B-F4B5-0D32608013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0980989"/>
                  </p:ext>
                </p:extLst>
              </p:nvPr>
            </p:nvGraphicFramePr>
            <p:xfrm>
              <a:off x="4989442" y="1984559"/>
              <a:ext cx="6911009" cy="3964148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C7A7CCA9-C1AA-9D9B-F4B5-0D32608013E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89442" y="1984559"/>
                <a:ext cx="6911009" cy="396414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26064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E18FE-7840-C99D-829F-250F1BBF4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17CCBEAD-24F6-9D4A-3009-B148B596CA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34" y="609600"/>
            <a:ext cx="9578273" cy="5868869"/>
          </a:xfrm>
        </p:spPr>
      </p:pic>
    </p:spTree>
    <p:extLst>
      <p:ext uri="{BB962C8B-B14F-4D97-AF65-F5344CB8AC3E}">
        <p14:creationId xmlns:p14="http://schemas.microsoft.com/office/powerpoint/2010/main" val="21191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1F29-95C5-46D1-87BE-4E74892C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Projet</a:t>
            </a:r>
            <a:r>
              <a:rPr lang="en-US" dirty="0"/>
              <a:t> </a:t>
            </a:r>
            <a:r>
              <a:rPr lang="en-US" dirty="0" err="1"/>
              <a:t>cartographique</a:t>
            </a:r>
            <a:r>
              <a:rPr lang="en-US" dirty="0"/>
              <a:t> – </a:t>
            </a:r>
            <a:r>
              <a:rPr lang="en-US" dirty="0">
                <a:hlinkClick r:id="rId2"/>
              </a:rPr>
              <a:t>Google Earth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3D36C-30C0-43EE-A11E-2D4A2C39D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Prenez</a:t>
            </a:r>
            <a:r>
              <a:rPr lang="en-US" sz="2000" dirty="0"/>
              <a:t> un voyage fait par un des </a:t>
            </a:r>
            <a:r>
              <a:rPr lang="en-US" sz="2000" err="1"/>
              <a:t>explorateurs</a:t>
            </a:r>
            <a:r>
              <a:rPr lang="en-US" sz="2000"/>
              <a:t> et </a:t>
            </a:r>
            <a:r>
              <a:rPr lang="en-US" sz="2000" dirty="0"/>
              <a:t>suivez son </a:t>
            </a:r>
            <a:r>
              <a:rPr lang="en-US" sz="2000" dirty="0" err="1"/>
              <a:t>parcours</a:t>
            </a:r>
            <a:r>
              <a:rPr lang="en-US" sz="2000" dirty="0"/>
              <a:t> sur Google Earth.</a:t>
            </a:r>
          </a:p>
          <a:p>
            <a:r>
              <a:rPr lang="en-US" sz="2000" dirty="0" err="1"/>
              <a:t>Divisez</a:t>
            </a:r>
            <a:r>
              <a:rPr lang="en-US" sz="2000" dirty="0"/>
              <a:t> le </a:t>
            </a:r>
            <a:r>
              <a:rPr lang="en-US" sz="2000" dirty="0" err="1"/>
              <a:t>trajet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segments que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pouvez</a:t>
            </a:r>
            <a:r>
              <a:rPr lang="en-US" sz="2000" dirty="0"/>
              <a:t> </a:t>
            </a:r>
            <a:r>
              <a:rPr lang="en-US" sz="2000" dirty="0" err="1"/>
              <a:t>analyser</a:t>
            </a:r>
            <a:r>
              <a:rPr lang="en-US" sz="2000" dirty="0"/>
              <a:t> plus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détail</a:t>
            </a:r>
            <a:r>
              <a:rPr lang="en-US" sz="2000" dirty="0"/>
              <a:t>.</a:t>
            </a:r>
          </a:p>
          <a:p>
            <a:r>
              <a:rPr lang="en-US" sz="2000" dirty="0"/>
              <a:t>Sur </a:t>
            </a:r>
            <a:r>
              <a:rPr lang="en-US" sz="2000" dirty="0" err="1"/>
              <a:t>une</a:t>
            </a:r>
            <a:r>
              <a:rPr lang="en-US" sz="2000" dirty="0"/>
              <a:t> carte </a:t>
            </a:r>
            <a:r>
              <a:rPr lang="en-US" sz="2000" dirty="0" err="1"/>
              <a:t>marquez</a:t>
            </a:r>
            <a:r>
              <a:rPr lang="en-US" sz="2000" dirty="0"/>
              <a:t> les </a:t>
            </a:r>
            <a:r>
              <a:rPr lang="en-US" sz="2000" dirty="0" err="1"/>
              <a:t>différents</a:t>
            </a:r>
            <a:r>
              <a:rPr lang="en-US" sz="2000" dirty="0"/>
              <a:t> </a:t>
            </a:r>
            <a:r>
              <a:rPr lang="en-US" sz="2000" dirty="0" err="1"/>
              <a:t>phénomènes</a:t>
            </a:r>
            <a:r>
              <a:rPr lang="en-US" sz="2000" dirty="0"/>
              <a:t> </a:t>
            </a:r>
            <a:r>
              <a:rPr lang="en-US" sz="2000" dirty="0" err="1"/>
              <a:t>géographiques</a:t>
            </a:r>
            <a:r>
              <a:rPr lang="en-US" sz="2000" dirty="0"/>
              <a:t>.  </a:t>
            </a:r>
            <a:r>
              <a:rPr lang="en-US" sz="2000" dirty="0" err="1"/>
              <a:t>Quelles</a:t>
            </a:r>
            <a:r>
              <a:rPr lang="en-US" sz="2000" dirty="0"/>
              <a:t> </a:t>
            </a:r>
            <a:r>
              <a:rPr lang="en-US" sz="2000" dirty="0" err="1"/>
              <a:t>sont</a:t>
            </a:r>
            <a:r>
              <a:rPr lang="en-US" sz="2000" dirty="0"/>
              <a:t> les constructions de </a:t>
            </a:r>
            <a:r>
              <a:rPr lang="en-US" sz="2000" dirty="0" err="1"/>
              <a:t>l’homme</a:t>
            </a:r>
            <a:r>
              <a:rPr lang="en-US" sz="2000" dirty="0"/>
              <a:t> que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repérez</a:t>
            </a:r>
            <a:r>
              <a:rPr lang="en-US" sz="2000" dirty="0"/>
              <a:t>?   </a:t>
            </a:r>
            <a:r>
              <a:rPr lang="en-US" sz="2000" dirty="0" err="1"/>
              <a:t>Quand</a:t>
            </a:r>
            <a:r>
              <a:rPr lang="en-US" sz="2000" dirty="0"/>
              <a:t> </a:t>
            </a:r>
            <a:r>
              <a:rPr lang="en-US" sz="2000" dirty="0" err="1"/>
              <a:t>ont-elles</a:t>
            </a:r>
            <a:r>
              <a:rPr lang="en-US" sz="2000" dirty="0"/>
              <a:t> </a:t>
            </a:r>
            <a:r>
              <a:rPr lang="en-US" sz="2000" dirty="0" err="1"/>
              <a:t>été</a:t>
            </a:r>
            <a:r>
              <a:rPr lang="en-US" sz="2000" dirty="0"/>
              <a:t> </a:t>
            </a:r>
            <a:r>
              <a:rPr lang="en-US" sz="2000" dirty="0" err="1"/>
              <a:t>construites</a:t>
            </a:r>
            <a:r>
              <a:rPr lang="en-US" sz="2000" dirty="0"/>
              <a:t>?  </a:t>
            </a:r>
            <a:r>
              <a:rPr lang="en-US" sz="2000" dirty="0" err="1"/>
              <a:t>Pourquoi</a:t>
            </a:r>
            <a:r>
              <a:rPr lang="en-US" sz="2000"/>
              <a:t>?  Quelles </a:t>
            </a:r>
            <a:r>
              <a:rPr lang="en-US" sz="2000" dirty="0"/>
              <a:t>parties de </a:t>
            </a:r>
            <a:r>
              <a:rPr lang="en-US" sz="2000" dirty="0" err="1"/>
              <a:t>ce</a:t>
            </a:r>
            <a:r>
              <a:rPr lang="en-US" sz="2000" dirty="0"/>
              <a:t> </a:t>
            </a:r>
            <a:r>
              <a:rPr lang="en-US" sz="2000" dirty="0" err="1"/>
              <a:t>trajet</a:t>
            </a:r>
            <a:r>
              <a:rPr lang="en-US" sz="2000" dirty="0"/>
              <a:t> </a:t>
            </a:r>
            <a:r>
              <a:rPr lang="en-US" sz="2000" dirty="0" err="1"/>
              <a:t>peut</a:t>
            </a:r>
            <a:r>
              <a:rPr lang="en-US" sz="2000" dirty="0"/>
              <a:t>-on </a:t>
            </a:r>
            <a:r>
              <a:rPr lang="en-US" sz="2000" dirty="0" err="1"/>
              <a:t>suivre</a:t>
            </a:r>
            <a:r>
              <a:rPr lang="en-US" sz="2000" dirty="0"/>
              <a:t> par route?   </a:t>
            </a:r>
            <a:r>
              <a:rPr lang="en-US" sz="2000" dirty="0" err="1"/>
              <a:t>Pouvez-vous</a:t>
            </a:r>
            <a:r>
              <a:rPr lang="en-US" sz="2000" dirty="0"/>
              <a:t> identifier des </a:t>
            </a:r>
            <a:r>
              <a:rPr lang="en-US" sz="2000" err="1"/>
              <a:t>évidences</a:t>
            </a:r>
            <a:r>
              <a:rPr lang="en-US" sz="2000"/>
              <a:t> des marées </a:t>
            </a:r>
            <a:r>
              <a:rPr lang="en-US" sz="2000" dirty="0"/>
              <a:t>dans les images? </a:t>
            </a:r>
          </a:p>
          <a:p>
            <a:r>
              <a:rPr lang="en-US" sz="2000" dirty="0" err="1"/>
              <a:t>Enregistrez</a:t>
            </a:r>
            <a:r>
              <a:rPr lang="en-US" sz="2000" dirty="0"/>
              <a:t> le voyage et </a:t>
            </a:r>
            <a:r>
              <a:rPr lang="en-US" sz="2000" dirty="0" err="1"/>
              <a:t>commentez</a:t>
            </a:r>
            <a:r>
              <a:rPr lang="en-US" sz="2000" dirty="0"/>
              <a:t>-le (avec </a:t>
            </a:r>
            <a:r>
              <a:rPr lang="en-US" sz="2000"/>
              <a:t>Google Earth Pro</a:t>
            </a:r>
            <a:r>
              <a:rPr lang="en-US" sz="2000" dirty="0"/>
              <a:t>) </a:t>
            </a:r>
            <a:r>
              <a:rPr lang="en-US" sz="2000" dirty="0" err="1"/>
              <a:t>ou</a:t>
            </a:r>
            <a:r>
              <a:rPr lang="en-US" sz="2000" dirty="0"/>
              <a:t> </a:t>
            </a:r>
            <a:r>
              <a:rPr lang="en-US" sz="2000" dirty="0" err="1"/>
              <a:t>créez-en</a:t>
            </a:r>
            <a:r>
              <a:rPr lang="en-US" sz="2000" dirty="0"/>
              <a:t> </a:t>
            </a:r>
            <a:r>
              <a:rPr lang="en-US" sz="2000" dirty="0" err="1"/>
              <a:t>une</a:t>
            </a:r>
            <a:r>
              <a:rPr lang="en-US" sz="2000" dirty="0"/>
              <a:t> carte </a:t>
            </a:r>
            <a:r>
              <a:rPr lang="en-US" sz="2000" dirty="0" err="1"/>
              <a:t>annotée</a:t>
            </a:r>
            <a:r>
              <a:rPr lang="en-US" sz="2000" dirty="0"/>
              <a:t> avec </a:t>
            </a:r>
            <a:r>
              <a:rPr lang="en-US" sz="2000" dirty="0" err="1"/>
              <a:t>GoogleMaps</a:t>
            </a:r>
            <a:r>
              <a:rPr lang="en-US" sz="2000" dirty="0"/>
              <a:t>.</a:t>
            </a:r>
          </a:p>
          <a:p>
            <a:r>
              <a:rPr lang="en-US" sz="2000" dirty="0"/>
              <a:t>Si </a:t>
            </a:r>
            <a:r>
              <a:rPr lang="en-US" sz="2000" dirty="0" err="1"/>
              <a:t>vous</a:t>
            </a:r>
            <a:r>
              <a:rPr lang="en-US" sz="2000" dirty="0"/>
              <a:t> </a:t>
            </a:r>
            <a:r>
              <a:rPr lang="en-US" sz="2000" dirty="0" err="1"/>
              <a:t>n'avez</a:t>
            </a:r>
            <a:r>
              <a:rPr lang="en-US" sz="2000" dirty="0"/>
              <a:t> pas </a:t>
            </a:r>
            <a:r>
              <a:rPr lang="en-US" sz="2000" dirty="0" err="1"/>
              <a:t>acc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ès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à Google Earth,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vous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pouvez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faire un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projet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similaire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dans Google Maps sans la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facilit</a:t>
            </a:r>
            <a:r>
              <a:rPr lang="en-US" sz="2000" dirty="0" err="1"/>
              <a:t>é</a:t>
            </a:r>
            <a:r>
              <a:rPr lang="en-US" sz="2000" dirty="0"/>
              <a:t> </a:t>
            </a:r>
            <a:r>
              <a:rPr lang="en-US" sz="2000"/>
              <a:t>video.</a:t>
            </a:r>
          </a:p>
          <a:p>
            <a:r>
              <a:rPr lang="en-US" sz="2000">
                <a:hlinkClick r:id="rId3"/>
              </a:rPr>
              <a:t>*Projet d'analyse de villes québécoises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3482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F35E0-FAF9-4F6C-AC34-A7BD64D33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928991"/>
          </a:xfrm>
        </p:spPr>
        <p:txBody>
          <a:bodyPr/>
          <a:lstStyle/>
          <a:p>
            <a:r>
              <a:rPr lang="en-US" dirty="0"/>
              <a:t>Les Forts </a:t>
            </a:r>
            <a:r>
              <a:rPr lang="en-US" dirty="0" err="1"/>
              <a:t>en</a:t>
            </a:r>
            <a:r>
              <a:rPr lang="en-US" dirty="0"/>
              <a:t> Nouvelle-France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F5B9E-5023-4711-AD95-8FB44A9A69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9828" y="1527243"/>
            <a:ext cx="5173323" cy="4263957"/>
          </a:xfrm>
        </p:spPr>
        <p:txBody>
          <a:bodyPr>
            <a:normAutofit/>
          </a:bodyPr>
          <a:lstStyle/>
          <a:p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pouvez</a:t>
            </a:r>
            <a:r>
              <a:rPr lang="en-US" dirty="0"/>
              <a:t> consulter </a:t>
            </a:r>
            <a:r>
              <a:rPr lang="en-US" dirty="0">
                <a:hlinkClick r:id="rId2"/>
              </a:rPr>
              <a:t>la </a:t>
            </a:r>
            <a:r>
              <a:rPr lang="en-US" dirty="0" err="1">
                <a:hlinkClick r:id="rId2"/>
              </a:rPr>
              <a:t>liste</a:t>
            </a:r>
            <a:r>
              <a:rPr lang="en-US" dirty="0">
                <a:hlinkClick r:id="rId2"/>
              </a:rPr>
              <a:t> de </a:t>
            </a:r>
            <a:r>
              <a:rPr lang="en-US" dirty="0" err="1">
                <a:hlinkClick r:id="rId2"/>
              </a:rPr>
              <a:t>tous</a:t>
            </a:r>
            <a:r>
              <a:rPr lang="en-US" dirty="0">
                <a:hlinkClick r:id="rId2"/>
              </a:rPr>
              <a:t> les forts </a:t>
            </a:r>
            <a:r>
              <a:rPr lang="en-US" dirty="0" err="1">
                <a:hlinkClick r:id="rId2"/>
              </a:rPr>
              <a:t>français</a:t>
            </a:r>
            <a:r>
              <a:rPr lang="en-US" dirty="0">
                <a:hlinkClick r:id="rId2"/>
              </a:rPr>
              <a:t> </a:t>
            </a:r>
            <a:r>
              <a:rPr lang="en-US" dirty="0" err="1"/>
              <a:t>établis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Nouvelle-France.</a:t>
            </a:r>
          </a:p>
          <a:p>
            <a:r>
              <a:rPr lang="en-US" dirty="0" err="1"/>
              <a:t>Choisissez</a:t>
            </a:r>
            <a:r>
              <a:rPr lang="en-US" dirty="0"/>
              <a:t> </a:t>
            </a:r>
            <a:r>
              <a:rPr lang="en-US" dirty="0" err="1"/>
              <a:t>tous</a:t>
            </a:r>
            <a:r>
              <a:rPr lang="en-US" dirty="0"/>
              <a:t> </a:t>
            </a:r>
            <a:r>
              <a:rPr lang="en-US" dirty="0" err="1"/>
              <a:t>ceux</a:t>
            </a:r>
            <a:r>
              <a:rPr lang="en-US" dirty="0"/>
              <a:t> qui se </a:t>
            </a:r>
            <a:r>
              <a:rPr lang="en-US" dirty="0" err="1"/>
              <a:t>trouvent</a:t>
            </a:r>
            <a:r>
              <a:rPr lang="en-US" dirty="0"/>
              <a:t> </a:t>
            </a:r>
            <a:r>
              <a:rPr lang="en-US" dirty="0" err="1"/>
              <a:t>aujourd’hui</a:t>
            </a:r>
            <a:r>
              <a:rPr lang="en-US" dirty="0"/>
              <a:t> aux </a:t>
            </a:r>
            <a:r>
              <a:rPr lang="en-US" dirty="0" err="1"/>
              <a:t>Etats-Unis</a:t>
            </a:r>
            <a:r>
              <a:rPr lang="en-US" dirty="0"/>
              <a:t>.  </a:t>
            </a:r>
            <a:r>
              <a:rPr lang="en-US" dirty="0" err="1"/>
              <a:t>Lesquels</a:t>
            </a:r>
            <a:r>
              <a:rPr lang="en-US" dirty="0"/>
              <a:t> existent </a:t>
            </a:r>
            <a:r>
              <a:rPr lang="en-US" dirty="0" err="1"/>
              <a:t>toujours</a:t>
            </a:r>
            <a:r>
              <a:rPr lang="en-US" dirty="0"/>
              <a:t>?  </a:t>
            </a:r>
            <a:r>
              <a:rPr lang="en-US" dirty="0" err="1"/>
              <a:t>S’agit</a:t>
            </a:r>
            <a:r>
              <a:rPr lang="en-US" dirty="0"/>
              <a:t>-il de structures </a:t>
            </a:r>
            <a:r>
              <a:rPr lang="en-US" dirty="0" err="1"/>
              <a:t>originales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recréations</a:t>
            </a:r>
            <a:r>
              <a:rPr lang="en-US" dirty="0"/>
              <a:t>? </a:t>
            </a:r>
            <a:r>
              <a:rPr lang="en-US" dirty="0" err="1"/>
              <a:t>Quand</a:t>
            </a:r>
            <a:r>
              <a:rPr lang="en-US" dirty="0"/>
              <a:t> et par qui </a:t>
            </a:r>
            <a:r>
              <a:rPr lang="en-US" dirty="0" err="1"/>
              <a:t>ont-ils</a:t>
            </a:r>
            <a:r>
              <a:rPr lang="en-US" dirty="0"/>
              <a:t> </a:t>
            </a:r>
            <a:r>
              <a:rPr lang="en-US" dirty="0" err="1"/>
              <a:t>été</a:t>
            </a:r>
            <a:r>
              <a:rPr lang="en-US" dirty="0"/>
              <a:t> </a:t>
            </a:r>
            <a:r>
              <a:rPr lang="en-US" dirty="0" err="1"/>
              <a:t>établis</a:t>
            </a:r>
            <a:r>
              <a:rPr lang="en-US" dirty="0"/>
              <a:t>? Quelle </a:t>
            </a:r>
            <a:r>
              <a:rPr lang="en-US" dirty="0" err="1"/>
              <a:t>était</a:t>
            </a:r>
            <a:r>
              <a:rPr lang="en-US" dirty="0"/>
              <a:t> </a:t>
            </a:r>
            <a:r>
              <a:rPr lang="en-US" dirty="0" err="1"/>
              <a:t>leur</a:t>
            </a:r>
            <a:r>
              <a:rPr lang="en-US" dirty="0"/>
              <a:t> </a:t>
            </a:r>
            <a:r>
              <a:rPr lang="en-US" dirty="0" err="1"/>
              <a:t>fonction</a:t>
            </a:r>
            <a:r>
              <a:rPr lang="en-US" dirty="0"/>
              <a:t>?  Les sites </a:t>
            </a:r>
            <a:r>
              <a:rPr lang="en-US" dirty="0" err="1"/>
              <a:t>sont-ils</a:t>
            </a:r>
            <a:r>
              <a:rPr lang="en-US" dirty="0"/>
              <a:t> </a:t>
            </a:r>
            <a:r>
              <a:rPr lang="en-US" dirty="0" err="1"/>
              <a:t>reconnus</a:t>
            </a:r>
            <a:r>
              <a:rPr lang="en-US" dirty="0"/>
              <a:t> de </a:t>
            </a:r>
            <a:r>
              <a:rPr lang="en-US" dirty="0" err="1"/>
              <a:t>nos</a:t>
            </a:r>
            <a:r>
              <a:rPr lang="en-US" dirty="0"/>
              <a:t> </a:t>
            </a:r>
            <a:r>
              <a:rPr lang="en-US" dirty="0" err="1"/>
              <a:t>jours</a:t>
            </a:r>
            <a:r>
              <a:rPr lang="en-US" dirty="0"/>
              <a:t>?   Y a-t-</a:t>
            </a:r>
            <a:r>
              <a:rPr lang="en-US" dirty="0" err="1"/>
              <a:t>il</a:t>
            </a:r>
            <a:r>
              <a:rPr lang="en-US" dirty="0"/>
              <a:t> des manifestations </a:t>
            </a:r>
            <a:r>
              <a:rPr lang="en-US" dirty="0" err="1"/>
              <a:t>historiques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culturelles</a:t>
            </a:r>
            <a:r>
              <a:rPr lang="en-US" dirty="0"/>
              <a:t> </a:t>
            </a:r>
            <a:r>
              <a:rPr lang="en-US" dirty="0" err="1"/>
              <a:t>associées</a:t>
            </a:r>
            <a:r>
              <a:rPr lang="en-US" dirty="0"/>
              <a:t> aux </a:t>
            </a:r>
            <a:r>
              <a:rPr lang="en-US" dirty="0" err="1"/>
              <a:t>événements</a:t>
            </a:r>
            <a:r>
              <a:rPr lang="en-US" dirty="0"/>
              <a:t> </a:t>
            </a:r>
            <a:r>
              <a:rPr lang="en-US" dirty="0" err="1"/>
              <a:t>relatifs</a:t>
            </a:r>
            <a:r>
              <a:rPr lang="en-US" dirty="0"/>
              <a:t> au fort?   </a:t>
            </a:r>
            <a:r>
              <a:rPr lang="en-US" dirty="0" err="1"/>
              <a:t>Lequel</a:t>
            </a:r>
            <a:r>
              <a:rPr lang="en-US" dirty="0"/>
              <a:t> se </a:t>
            </a:r>
            <a:r>
              <a:rPr lang="en-US" dirty="0" err="1"/>
              <a:t>trouve</a:t>
            </a:r>
            <a:r>
              <a:rPr lang="en-US" dirty="0"/>
              <a:t> le plus </a:t>
            </a:r>
            <a:r>
              <a:rPr lang="en-US" dirty="0" err="1"/>
              <a:t>près</a:t>
            </a:r>
            <a:r>
              <a:rPr lang="en-US" dirty="0"/>
              <a:t> de chez </a:t>
            </a:r>
            <a:r>
              <a:rPr lang="en-US" dirty="0" err="1"/>
              <a:t>vous</a:t>
            </a:r>
            <a:r>
              <a:rPr lang="en-US" dirty="0"/>
              <a:t>?   </a:t>
            </a:r>
            <a:r>
              <a:rPr lang="en-US" dirty="0" err="1"/>
              <a:t>L’avez-vous</a:t>
            </a:r>
            <a:r>
              <a:rPr lang="en-US" dirty="0"/>
              <a:t> </a:t>
            </a:r>
            <a:r>
              <a:rPr lang="en-US" dirty="0" err="1"/>
              <a:t>visité</a:t>
            </a:r>
            <a:r>
              <a:rPr lang="en-US" dirty="0"/>
              <a:t>?</a:t>
            </a:r>
          </a:p>
        </p:txBody>
      </p:sp>
      <p:pic>
        <p:nvPicPr>
          <p:cNvPr id="6" name="Picture 2" descr="Liste des forts de la Nouvelle-France">
            <a:extLst>
              <a:ext uri="{FF2B5EF4-FFF2-40B4-BE49-F238E27FC236}">
                <a16:creationId xmlns:a16="http://schemas.microsoft.com/office/drawing/2014/main" id="{37739B48-3AE7-47E8-9F39-20C10B4D61C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852" y="1614791"/>
            <a:ext cx="5862298" cy="417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442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5" name="Add-in 4" title="Web Viewer">
                <a:extLst>
                  <a:ext uri="{FF2B5EF4-FFF2-40B4-BE49-F238E27FC236}">
                    <a16:creationId xmlns:a16="http://schemas.microsoft.com/office/drawing/2014/main" id="{CCBFBDAB-D750-48F4-807C-561940F5CDCD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24000" y="857249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5" name="Add-in 4" title="Web Viewer">
                <a:extLst>
                  <a:ext uri="{FF2B5EF4-FFF2-40B4-BE49-F238E27FC236}">
                    <a16:creationId xmlns:a16="http://schemas.microsoft.com/office/drawing/2014/main" id="{CCBFBDAB-D750-48F4-807C-561940F5CDC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4000" y="857249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72875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7E2B8-05BD-4E31-93BF-9F9D53C76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Moulins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40B72B4-9B63-4CA2-8045-41C95563E6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Vous</a:t>
            </a:r>
            <a:r>
              <a:rPr lang="en-US" dirty="0"/>
              <a:t> </a:t>
            </a:r>
            <a:r>
              <a:rPr lang="en-US" dirty="0" err="1"/>
              <a:t>pouvez</a:t>
            </a:r>
            <a:r>
              <a:rPr lang="en-US" dirty="0"/>
              <a:t> faire un </a:t>
            </a:r>
            <a:r>
              <a:rPr lang="en-US" dirty="0" err="1"/>
              <a:t>exercice</a:t>
            </a:r>
            <a:r>
              <a:rPr lang="en-US" dirty="0"/>
              <a:t> </a:t>
            </a:r>
            <a:r>
              <a:rPr lang="en-US" dirty="0" err="1"/>
              <a:t>similaire</a:t>
            </a:r>
            <a:r>
              <a:rPr lang="en-US" dirty="0"/>
              <a:t> avec les moulins au Québec</a:t>
            </a:r>
          </a:p>
          <a:p>
            <a:pPr lvl="1"/>
            <a:r>
              <a:rPr lang="en-US" dirty="0" err="1">
                <a:hlinkClick r:id="rId2"/>
              </a:rPr>
              <a:t>Liste</a:t>
            </a:r>
            <a:r>
              <a:rPr lang="en-US" dirty="0">
                <a:hlinkClick r:id="rId2"/>
              </a:rPr>
              <a:t> des moulins à </a:t>
            </a:r>
            <a:r>
              <a:rPr lang="en-US" dirty="0" err="1">
                <a:hlinkClick r:id="rId2"/>
              </a:rPr>
              <a:t>eau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Etude </a:t>
            </a:r>
            <a:r>
              <a:rPr lang="en-US" dirty="0" err="1">
                <a:hlinkClick r:id="rId3"/>
              </a:rPr>
              <a:t>officielle</a:t>
            </a:r>
            <a:r>
              <a:rPr lang="en-US" dirty="0">
                <a:hlinkClick r:id="rId3"/>
              </a:rPr>
              <a:t> de </a:t>
            </a:r>
            <a:r>
              <a:rPr lang="en-US" dirty="0" err="1">
                <a:hlinkClick r:id="rId3"/>
              </a:rPr>
              <a:t>ce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patrimoine</a:t>
            </a:r>
            <a:r>
              <a:rPr lang="en-US" dirty="0">
                <a:hlinkClick r:id="rId3"/>
              </a:rPr>
              <a:t> </a:t>
            </a:r>
            <a:r>
              <a:rPr lang="en-US" dirty="0" err="1">
                <a:hlinkClick r:id="rId3"/>
              </a:rPr>
              <a:t>archéologique</a:t>
            </a:r>
            <a:endParaRPr lang="en-US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30AAF54-B839-4B7F-936D-FDFE34EF7F8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6186" y="2141538"/>
            <a:ext cx="4866216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957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2CFA3-27C5-4987-8166-92B11405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 </a:t>
            </a:r>
            <a:r>
              <a:rPr lang="en-US" dirty="0" err="1"/>
              <a:t>Phares</a:t>
            </a:r>
            <a:r>
              <a:rPr lang="en-US" dirty="0"/>
              <a:t> au Québec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3E18C-2E0B-41A1-9BA7-833A1332B8D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Quoique</a:t>
            </a:r>
            <a:r>
              <a:rPr lang="en-US" dirty="0"/>
              <a:t> plus </a:t>
            </a:r>
            <a:r>
              <a:rPr lang="en-US" dirty="0" err="1"/>
              <a:t>modernes</a:t>
            </a:r>
            <a:r>
              <a:rPr lang="en-US" dirty="0"/>
              <a:t>, on </a:t>
            </a:r>
            <a:r>
              <a:rPr lang="en-US" dirty="0" err="1"/>
              <a:t>peut</a:t>
            </a:r>
            <a:r>
              <a:rPr lang="en-US" dirty="0"/>
              <a:t> </a:t>
            </a:r>
            <a:r>
              <a:rPr lang="en-US" dirty="0" err="1"/>
              <a:t>étudier</a:t>
            </a:r>
            <a:r>
              <a:rPr lang="en-US" dirty="0"/>
              <a:t> la </a:t>
            </a:r>
            <a:r>
              <a:rPr lang="en-US" dirty="0" err="1"/>
              <a:t>fonction</a:t>
            </a:r>
            <a:r>
              <a:rPr lang="en-US" dirty="0"/>
              <a:t>, </a:t>
            </a:r>
            <a:r>
              <a:rPr lang="en-US" dirty="0" err="1"/>
              <a:t>l’emplacement</a:t>
            </a:r>
            <a:r>
              <a:rPr lang="en-US" dirty="0"/>
              <a:t> et </a:t>
            </a:r>
            <a:r>
              <a:rPr lang="en-US" dirty="0" err="1"/>
              <a:t>l’histoire</a:t>
            </a:r>
            <a:r>
              <a:rPr lang="en-US" dirty="0"/>
              <a:t> des </a:t>
            </a:r>
            <a:r>
              <a:rPr lang="en-US" dirty="0" err="1"/>
              <a:t>phares</a:t>
            </a:r>
            <a:r>
              <a:rPr lang="en-US" dirty="0"/>
              <a:t> sur le Saint-Laurent.</a:t>
            </a:r>
            <a:endParaRPr lang="en-US" dirty="0">
              <a:hlinkClick r:id="rId2"/>
            </a:endParaRPr>
          </a:p>
          <a:p>
            <a:r>
              <a:rPr lang="en-US" dirty="0" err="1">
                <a:hlinkClick r:id="rId2"/>
              </a:rPr>
              <a:t>Liste</a:t>
            </a:r>
            <a:r>
              <a:rPr lang="en-US" dirty="0">
                <a:hlinkClick r:id="rId2"/>
              </a:rPr>
              <a:t> des </a:t>
            </a:r>
            <a:r>
              <a:rPr lang="en-US" dirty="0" err="1">
                <a:hlinkClick r:id="rId2"/>
              </a:rPr>
              <a:t>phares</a:t>
            </a:r>
            <a:endParaRPr lang="en-US" dirty="0"/>
          </a:p>
          <a:p>
            <a:endParaRPr lang="en-US" dirty="0"/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FBA1A27E-A881-4397-B13C-DF245F341C0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538" y="2471839"/>
            <a:ext cx="4890486" cy="3510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31245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806D2-78D2-48DD-88DC-F171241E3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37162"/>
          </a:xfrm>
        </p:spPr>
        <p:txBody>
          <a:bodyPr>
            <a:normAutofit fontScale="90000"/>
          </a:bodyPr>
          <a:lstStyle/>
          <a:p>
            <a:r>
              <a:rPr lang="en-US" dirty="0"/>
              <a:t>Les </a:t>
            </a:r>
            <a:r>
              <a:rPr lang="en-US" dirty="0" err="1"/>
              <a:t>Ponts</a:t>
            </a:r>
            <a:r>
              <a:rPr lang="en-US" dirty="0"/>
              <a:t> sur le Saint-Laurent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42CB8-92BB-486B-9A47-B8299E552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39695"/>
            <a:ext cx="10018713" cy="4351506"/>
          </a:xfrm>
        </p:spPr>
        <p:txBody>
          <a:bodyPr/>
          <a:lstStyle/>
          <a:p>
            <a:r>
              <a:rPr lang="en-US" dirty="0">
                <a:hlinkClick r:id="rId2"/>
              </a:rPr>
              <a:t>La </a:t>
            </a:r>
            <a:r>
              <a:rPr lang="en-US" dirty="0" err="1">
                <a:hlinkClick r:id="rId2"/>
              </a:rPr>
              <a:t>liste</a:t>
            </a:r>
            <a:r>
              <a:rPr lang="en-US" dirty="0">
                <a:hlinkClick r:id="rId2"/>
              </a:rPr>
              <a:t> des passages du Saint-Laurent (</a:t>
            </a:r>
            <a:r>
              <a:rPr lang="en-US" dirty="0" err="1">
                <a:hlinkClick r:id="rId2"/>
              </a:rPr>
              <a:t>traversiers</a:t>
            </a:r>
            <a:r>
              <a:rPr lang="en-US" dirty="0">
                <a:hlinkClick r:id="rId2"/>
              </a:rPr>
              <a:t>, </a:t>
            </a:r>
            <a:r>
              <a:rPr lang="en-US" dirty="0" err="1">
                <a:hlinkClick r:id="rId2"/>
              </a:rPr>
              <a:t>ponts</a:t>
            </a:r>
            <a:r>
              <a:rPr lang="en-US" dirty="0">
                <a:hlinkClick r:id="rId2"/>
              </a:rPr>
              <a:t>, tunnels)</a:t>
            </a:r>
            <a:endParaRPr lang="en-US" dirty="0"/>
          </a:p>
          <a:p>
            <a:r>
              <a:rPr lang="en-US" dirty="0" err="1"/>
              <a:t>Mettez</a:t>
            </a:r>
            <a:r>
              <a:rPr lang="en-US" dirty="0"/>
              <a:t> les </a:t>
            </a:r>
            <a:r>
              <a:rPr lang="en-US" dirty="0" err="1"/>
              <a:t>ponts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err="1"/>
              <a:t>ordre</a:t>
            </a:r>
            <a:r>
              <a:rPr lang="en-US"/>
              <a:t> chronologique de leur construction.</a:t>
            </a:r>
            <a:endParaRPr lang="en-US" dirty="0"/>
          </a:p>
          <a:p>
            <a:r>
              <a:rPr lang="en-US" dirty="0" err="1"/>
              <a:t>Classez</a:t>
            </a:r>
            <a:r>
              <a:rPr lang="en-US" dirty="0"/>
              <a:t> les </a:t>
            </a:r>
            <a:r>
              <a:rPr lang="en-US" dirty="0" err="1"/>
              <a:t>ponts</a:t>
            </a:r>
            <a:r>
              <a:rPr lang="en-US" dirty="0"/>
              <a:t> par longueur et </a:t>
            </a:r>
            <a:r>
              <a:rPr lang="en-US"/>
              <a:t>hauteur?   Quelle est la profondeur du Saint-Laurent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l'endroit du passage?</a:t>
            </a:r>
            <a:endParaRPr lang="en-US"/>
          </a:p>
          <a:p>
            <a:r>
              <a:rPr lang="en-US"/>
              <a:t>Prenez </a:t>
            </a:r>
            <a:r>
              <a:rPr lang="en-US" dirty="0"/>
              <a:t>un </a:t>
            </a:r>
            <a:r>
              <a:rPr lang="en-US" dirty="0" err="1"/>
              <a:t>pont</a:t>
            </a:r>
            <a:r>
              <a:rPr lang="en-US" dirty="0"/>
              <a:t> et </a:t>
            </a:r>
            <a:r>
              <a:rPr lang="en-US" dirty="0" err="1"/>
              <a:t>recherchez</a:t>
            </a:r>
            <a:r>
              <a:rPr lang="en-US" dirty="0"/>
              <a:t> son </a:t>
            </a:r>
            <a:r>
              <a:rPr lang="en-US" dirty="0" err="1"/>
              <a:t>histoire</a:t>
            </a:r>
            <a:r>
              <a:rPr lang="en-US" dirty="0"/>
              <a:t> (</a:t>
            </a:r>
            <a:r>
              <a:rPr lang="en-US" dirty="0" err="1"/>
              <a:t>difficultés</a:t>
            </a:r>
            <a:r>
              <a:rPr lang="en-US" dirty="0"/>
              <a:t> de construction, </a:t>
            </a:r>
            <a:r>
              <a:rPr lang="en-US" dirty="0" err="1"/>
              <a:t>routier</a:t>
            </a:r>
            <a:r>
              <a:rPr lang="en-US" dirty="0"/>
              <a:t>/</a:t>
            </a:r>
            <a:r>
              <a:rPr lang="en-US" dirty="0" err="1"/>
              <a:t>férorivaire</a:t>
            </a:r>
            <a:r>
              <a:rPr lang="en-US" dirty="0"/>
              <a:t>, </a:t>
            </a:r>
            <a:r>
              <a:rPr lang="en-US" dirty="0" err="1"/>
              <a:t>coût</a:t>
            </a:r>
            <a:r>
              <a:rPr lang="en-US" dirty="0"/>
              <a:t>, par </a:t>
            </a:r>
            <a:r>
              <a:rPr lang="en-US" dirty="0" err="1"/>
              <a:t>exemple</a:t>
            </a:r>
            <a:r>
              <a:rPr lang="en-US" dirty="0"/>
              <a:t>)</a:t>
            </a:r>
          </a:p>
          <a:p>
            <a:r>
              <a:rPr lang="en-US" dirty="0" err="1"/>
              <a:t>Créez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visite</a:t>
            </a:r>
            <a:r>
              <a:rPr lang="en-US" dirty="0"/>
              <a:t> </a:t>
            </a:r>
            <a:r>
              <a:rPr lang="en-US" dirty="0" err="1"/>
              <a:t>commentée</a:t>
            </a:r>
            <a:r>
              <a:rPr lang="en-US" dirty="0"/>
              <a:t> à </a:t>
            </a:r>
            <a:r>
              <a:rPr lang="en-US" dirty="0" err="1"/>
              <a:t>partir</a:t>
            </a:r>
            <a:r>
              <a:rPr lang="en-US" dirty="0"/>
              <a:t> de </a:t>
            </a:r>
            <a:r>
              <a:rPr lang="en-US" dirty="0" err="1"/>
              <a:t>cartes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douzaine </a:t>
            </a:r>
            <a:r>
              <a:rPr lang="en-US" dirty="0" err="1"/>
              <a:t>d’images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6208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117EA-4EA3-4AB1-A43B-08C1E53A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L’Eau</a:t>
            </a:r>
            <a:r>
              <a:rPr lang="en-US" dirty="0"/>
              <a:t> au Québec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05862-6A84-48DC-9D0F-A75160AD01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 Saint-Laurent - </a:t>
            </a:r>
            <a:r>
              <a:rPr lang="en-US" dirty="0" err="1"/>
              <a:t>voie</a:t>
            </a:r>
            <a:r>
              <a:rPr lang="en-US" dirty="0"/>
              <a:t> de communication et de commerce</a:t>
            </a:r>
          </a:p>
          <a:p>
            <a:r>
              <a:rPr lang="en-US"/>
              <a:t>500.000 lacs et 4500 rivières</a:t>
            </a:r>
            <a:endParaRPr lang="en-US" dirty="0"/>
          </a:p>
          <a:p>
            <a:r>
              <a:rPr lang="en-US" dirty="0"/>
              <a:t>3% de </a:t>
            </a:r>
            <a:r>
              <a:rPr lang="en-US" dirty="0" err="1"/>
              <a:t>l’eau</a:t>
            </a:r>
            <a:r>
              <a:rPr lang="en-US" dirty="0"/>
              <a:t> </a:t>
            </a:r>
            <a:r>
              <a:rPr lang="en-US" dirty="0" err="1"/>
              <a:t>fraîche</a:t>
            </a:r>
            <a:r>
              <a:rPr lang="en-US" dirty="0"/>
              <a:t> </a:t>
            </a:r>
            <a:r>
              <a:rPr lang="en-US" dirty="0" err="1"/>
              <a:t>renouvelable</a:t>
            </a:r>
            <a:r>
              <a:rPr lang="en-US" dirty="0"/>
              <a:t> sur la </a:t>
            </a:r>
            <a:r>
              <a:rPr lang="en-US" dirty="0" err="1"/>
              <a:t>planète</a:t>
            </a:r>
            <a:endParaRPr lang="en-US" dirty="0"/>
          </a:p>
          <a:p>
            <a:r>
              <a:rPr lang="en-US" dirty="0"/>
              <a:t>Beaucoup des lacs </a:t>
            </a:r>
            <a:r>
              <a:rPr lang="en-US" dirty="0" err="1"/>
              <a:t>n’ont</a:t>
            </a:r>
            <a:r>
              <a:rPr lang="en-US" dirty="0"/>
              <a:t> pas encore </a:t>
            </a:r>
            <a:r>
              <a:rPr lang="en-US" err="1"/>
              <a:t>été</a:t>
            </a:r>
            <a:r>
              <a:rPr lang="en-US"/>
              <a:t> nommés</a:t>
            </a:r>
          </a:p>
          <a:p>
            <a:r>
              <a:rPr lang="en-US"/>
              <a:t>4e rang mondial dans la production hydroélectrique</a:t>
            </a:r>
          </a:p>
          <a:p>
            <a:r>
              <a:rPr lang="en-US"/>
              <a:t>Le fjord du Saguenay (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droite)s</a:t>
            </a:r>
            <a:endParaRPr lang="en-US" dirty="0"/>
          </a:p>
        </p:txBody>
      </p:sp>
      <p:pic>
        <p:nvPicPr>
          <p:cNvPr id="5" name="Picture 4" descr="A body of water with mountain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3B98D3A1-3AD8-4EFD-1D7E-36CBF0067D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799" y="3038878"/>
            <a:ext cx="4554400" cy="28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455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4218E-FDFD-4C24-AEEC-EE7EF2C6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 Saint-Laurent - </a:t>
            </a:r>
            <a:r>
              <a:rPr lang="en-US" dirty="0" err="1"/>
              <a:t>Palmarès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12EFC8-3F61-49B8-962E-45FA2EF41F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Altitude à la sortie du lac Ontario – 75 m</a:t>
            </a:r>
          </a:p>
          <a:p>
            <a:r>
              <a:rPr lang="en-US" dirty="0"/>
              <a:t>Longueur  - 1197 km (27</a:t>
            </a:r>
            <a:r>
              <a:rPr lang="en-US" baseline="30000" dirty="0"/>
              <a:t>e</a:t>
            </a:r>
            <a:r>
              <a:rPr lang="en-US" dirty="0"/>
              <a:t>) (</a:t>
            </a:r>
            <a:r>
              <a:rPr lang="en-US" dirty="0" err="1"/>
              <a:t>ie</a:t>
            </a:r>
            <a:r>
              <a:rPr lang="en-US" dirty="0"/>
              <a:t>. Mississippi 4</a:t>
            </a:r>
            <a:r>
              <a:rPr lang="en-US" baseline="30000" dirty="0"/>
              <a:t>e</a:t>
            </a:r>
            <a:r>
              <a:rPr lang="en-US" dirty="0"/>
              <a:t>)</a:t>
            </a:r>
          </a:p>
          <a:p>
            <a:r>
              <a:rPr lang="en-US" dirty="0" err="1"/>
              <a:t>Débit</a:t>
            </a:r>
            <a:r>
              <a:rPr lang="en-US" dirty="0"/>
              <a:t> – 12.309 m</a:t>
            </a:r>
            <a:r>
              <a:rPr lang="en-US" baseline="30000" dirty="0"/>
              <a:t>3</a:t>
            </a:r>
            <a:r>
              <a:rPr lang="en-US" dirty="0"/>
              <a:t>/s (13</a:t>
            </a:r>
            <a:r>
              <a:rPr lang="en-US" baseline="30000" dirty="0"/>
              <a:t>e</a:t>
            </a:r>
            <a:r>
              <a:rPr lang="en-US" dirty="0"/>
              <a:t>) (</a:t>
            </a:r>
            <a:r>
              <a:rPr lang="en-US" dirty="0" err="1"/>
              <a:t>ie</a:t>
            </a:r>
            <a:r>
              <a:rPr lang="en-US" dirty="0"/>
              <a:t>. </a:t>
            </a:r>
            <a:r>
              <a:rPr lang="en-US" dirty="0" err="1"/>
              <a:t>Amazone</a:t>
            </a:r>
            <a:r>
              <a:rPr lang="en-US" dirty="0"/>
              <a:t> 1</a:t>
            </a:r>
            <a:r>
              <a:rPr lang="en-US" baseline="30000" dirty="0"/>
              <a:t>er</a:t>
            </a:r>
            <a:r>
              <a:rPr lang="en-US" dirty="0"/>
              <a:t>, Mississippi 14</a:t>
            </a:r>
            <a:r>
              <a:rPr lang="en-US" baseline="30000" dirty="0"/>
              <a:t>e</a:t>
            </a:r>
            <a:r>
              <a:rPr lang="en-US" dirty="0"/>
              <a:t>)</a:t>
            </a:r>
          </a:p>
          <a:p>
            <a:r>
              <a:rPr lang="en-US" dirty="0" err="1"/>
              <a:t>Bassin</a:t>
            </a:r>
            <a:r>
              <a:rPr lang="en-US" dirty="0"/>
              <a:t> versant / </a:t>
            </a:r>
            <a:r>
              <a:rPr lang="en-US" dirty="0" err="1"/>
              <a:t>bassin</a:t>
            </a:r>
            <a:r>
              <a:rPr lang="en-US" dirty="0"/>
              <a:t> </a:t>
            </a:r>
            <a:r>
              <a:rPr lang="en-US" dirty="0" err="1"/>
              <a:t>collecteur</a:t>
            </a:r>
            <a:r>
              <a:rPr lang="en-US" dirty="0"/>
              <a:t>  - 1.610.000 km</a:t>
            </a:r>
            <a:r>
              <a:rPr lang="en-US" baseline="30000" dirty="0"/>
              <a:t>2</a:t>
            </a:r>
          </a:p>
          <a:p>
            <a:pPr lvl="1"/>
            <a:r>
              <a:rPr lang="en-US" baseline="30000" dirty="0"/>
              <a:t>Le </a:t>
            </a:r>
            <a:r>
              <a:rPr lang="en-US" baseline="30000" dirty="0" err="1"/>
              <a:t>bassin</a:t>
            </a:r>
            <a:r>
              <a:rPr lang="en-US" baseline="30000" dirty="0"/>
              <a:t> de </a:t>
            </a:r>
            <a:r>
              <a:rPr lang="en-US" baseline="30000" dirty="0" err="1"/>
              <a:t>l’Amazone</a:t>
            </a:r>
            <a:r>
              <a:rPr lang="en-US" baseline="30000" dirty="0"/>
              <a:t> </a:t>
            </a:r>
            <a:r>
              <a:rPr lang="en-US" baseline="30000" dirty="0" err="1"/>
              <a:t>est</a:t>
            </a:r>
            <a:r>
              <a:rPr lang="en-US" baseline="30000" dirty="0"/>
              <a:t> le plus grand </a:t>
            </a:r>
            <a:r>
              <a:rPr lang="en-US" baseline="30000" dirty="0" err="1"/>
              <a:t>si</a:t>
            </a:r>
            <a:r>
              <a:rPr lang="en-US" baseline="30000" dirty="0"/>
              <a:t> on </a:t>
            </a:r>
            <a:r>
              <a:rPr lang="en-US" baseline="30000" dirty="0" err="1"/>
              <a:t>compte</a:t>
            </a:r>
            <a:r>
              <a:rPr lang="en-US" baseline="30000" dirty="0"/>
              <a:t> </a:t>
            </a:r>
            <a:r>
              <a:rPr lang="en-US" baseline="30000" dirty="0" err="1"/>
              <a:t>uniquement</a:t>
            </a:r>
            <a:r>
              <a:rPr lang="en-US" baseline="30000" dirty="0"/>
              <a:t> le </a:t>
            </a:r>
            <a:r>
              <a:rPr lang="en-US" baseline="30000" dirty="0" err="1"/>
              <a:t>fleuve</a:t>
            </a:r>
            <a:r>
              <a:rPr lang="en-US" baseline="30000" dirty="0"/>
              <a:t>.</a:t>
            </a:r>
          </a:p>
          <a:p>
            <a:pPr lvl="1"/>
            <a:r>
              <a:rPr lang="en-US" baseline="30000" dirty="0"/>
              <a:t>Le Saint-Laurent </a:t>
            </a:r>
            <a:r>
              <a:rPr lang="en-US" baseline="30000" dirty="0" err="1"/>
              <a:t>est</a:t>
            </a:r>
            <a:r>
              <a:rPr lang="en-US" baseline="30000" dirty="0"/>
              <a:t> le plus grand </a:t>
            </a:r>
            <a:r>
              <a:rPr lang="en-US" baseline="30000" dirty="0" err="1"/>
              <a:t>si</a:t>
            </a:r>
            <a:r>
              <a:rPr lang="en-US" baseline="30000" dirty="0"/>
              <a:t> on </a:t>
            </a:r>
            <a:r>
              <a:rPr lang="en-US" baseline="30000" dirty="0" err="1"/>
              <a:t>compte</a:t>
            </a:r>
            <a:r>
              <a:rPr lang="en-US" baseline="30000" dirty="0"/>
              <a:t> les Grands Lacs et </a:t>
            </a:r>
            <a:r>
              <a:rPr lang="en-US" baseline="30000" dirty="0" err="1"/>
              <a:t>leurs</a:t>
            </a:r>
            <a:r>
              <a:rPr lang="en-US" baseline="30000" dirty="0"/>
              <a:t> affluents.</a:t>
            </a:r>
          </a:p>
          <a:p>
            <a:r>
              <a:rPr lang="en-US" dirty="0" err="1"/>
              <a:t>Taille</a:t>
            </a:r>
            <a:r>
              <a:rPr lang="en-US" dirty="0"/>
              <a:t> de </a:t>
            </a:r>
            <a:r>
              <a:rPr lang="en-US" dirty="0" err="1"/>
              <a:t>l’estuaire</a:t>
            </a:r>
            <a:r>
              <a:rPr lang="en-US" dirty="0"/>
              <a:t> – 1</a:t>
            </a:r>
            <a:r>
              <a:rPr lang="en-US" baseline="30000" dirty="0"/>
              <a:t>er </a:t>
            </a:r>
            <a:r>
              <a:rPr lang="en-US" dirty="0"/>
              <a:t>rang au monde</a:t>
            </a:r>
          </a:p>
        </p:txBody>
      </p:sp>
      <p:pic>
        <p:nvPicPr>
          <p:cNvPr id="5" name="Picture 4" descr="A body of water with a city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0CCFB910-DE16-C705-7834-94F8B1F67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372" y="2142067"/>
            <a:ext cx="4629827" cy="346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1093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58D5B-4CCC-4B57-BF2F-D714D3FC7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98378" y="1229316"/>
            <a:ext cx="3679531" cy="717698"/>
          </a:xfrm>
        </p:spPr>
        <p:txBody>
          <a:bodyPr>
            <a:normAutofit fontScale="90000"/>
          </a:bodyPr>
          <a:lstStyle/>
          <a:p>
            <a:pPr algn="r"/>
            <a:r>
              <a:rPr lang="en-US">
                <a:hlinkClick r:id="rId2"/>
              </a:rPr>
              <a:t>Le Saint-</a:t>
            </a:r>
            <a:br>
              <a:rPr lang="en-US">
                <a:hlinkClick r:id="rId2"/>
              </a:rPr>
            </a:br>
            <a:r>
              <a:rPr lang="en-US">
                <a:hlinkClick r:id="rId2"/>
              </a:rPr>
              <a:t>Laurent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CC3698B-138D-4C77-8041-6E7E1246C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4360072"/>
              </p:ext>
            </p:extLst>
          </p:nvPr>
        </p:nvGraphicFramePr>
        <p:xfrm>
          <a:off x="203375" y="4331783"/>
          <a:ext cx="8219872" cy="224543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54528">
                  <a:extLst>
                    <a:ext uri="{9D8B030D-6E8A-4147-A177-3AD203B41FA5}">
                      <a16:colId xmlns:a16="http://schemas.microsoft.com/office/drawing/2014/main" val="3567937111"/>
                    </a:ext>
                  </a:extLst>
                </a:gridCol>
                <a:gridCol w="2054528">
                  <a:extLst>
                    <a:ext uri="{9D8B030D-6E8A-4147-A177-3AD203B41FA5}">
                      <a16:colId xmlns:a16="http://schemas.microsoft.com/office/drawing/2014/main" val="841099213"/>
                    </a:ext>
                  </a:extLst>
                </a:gridCol>
                <a:gridCol w="2055408">
                  <a:extLst>
                    <a:ext uri="{9D8B030D-6E8A-4147-A177-3AD203B41FA5}">
                      <a16:colId xmlns:a16="http://schemas.microsoft.com/office/drawing/2014/main" val="3532093425"/>
                    </a:ext>
                  </a:extLst>
                </a:gridCol>
                <a:gridCol w="2055408">
                  <a:extLst>
                    <a:ext uri="{9D8B030D-6E8A-4147-A177-3AD203B41FA5}">
                      <a16:colId xmlns:a16="http://schemas.microsoft.com/office/drawing/2014/main" val="430956162"/>
                    </a:ext>
                  </a:extLst>
                </a:gridCol>
              </a:tblGrid>
              <a:tr h="43873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Fleuve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Estuaire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Golfe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7935863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Largeur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1-5 km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2-60 km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&gt;300 km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3101866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Profondeur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2-20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&gt;300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environ 500 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303737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Salinité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non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de saumâtre à salé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salé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2558205"/>
                  </a:ext>
                </a:extLst>
              </a:tr>
              <a:tr h="45167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Début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Lac Ontario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>
                          <a:effectLst/>
                        </a:rPr>
                        <a:t>Île d’Orléans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200" dirty="0">
                          <a:effectLst/>
                        </a:rPr>
                        <a:t>Pointe-des-Monts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10584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44075FB-96DA-47EC-987F-88B275B21B24}"/>
              </a:ext>
            </a:extLst>
          </p:cNvPr>
          <p:cNvSpPr txBox="1"/>
          <p:nvPr/>
        </p:nvSpPr>
        <p:spPr>
          <a:xfrm>
            <a:off x="1202836" y="2336152"/>
            <a:ext cx="2493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Comment </a:t>
            </a:r>
            <a:r>
              <a:rPr lang="en-US" dirty="0" err="1"/>
              <a:t>distinguer</a:t>
            </a:r>
            <a:r>
              <a:rPr lang="en-US" dirty="0"/>
              <a:t> les </a:t>
            </a:r>
            <a:r>
              <a:rPr lang="en-US" dirty="0" err="1"/>
              <a:t>différentes</a:t>
            </a:r>
            <a:r>
              <a:rPr lang="en-US" dirty="0"/>
              <a:t> parties </a:t>
            </a:r>
            <a:r>
              <a:rPr lang="en-US"/>
              <a:t>du </a:t>
            </a:r>
            <a:br>
              <a:rPr lang="en-US"/>
            </a:br>
            <a:r>
              <a:rPr lang="en-US"/>
              <a:t>fleuve</a:t>
            </a:r>
            <a:r>
              <a:rPr lang="en-US" dirty="0"/>
              <a:t>?</a:t>
            </a:r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176C2EC5-E800-404E-BA0A-98BE89382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310" y="357824"/>
            <a:ext cx="6354689" cy="379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308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D3A15D1-EA71-470F-A34D-91C38F943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87" y="4638676"/>
            <a:ext cx="5984775" cy="1914525"/>
          </a:xfrm>
          <a:prstGeom prst="rect">
            <a:avLst/>
          </a:prstGeom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B4146AC5-3A65-410C-B09E-85F138B0F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4" y="4357687"/>
            <a:ext cx="3931961" cy="2147058"/>
          </a:xfrm>
          <a:prstGeom prst="rect">
            <a:avLst/>
          </a:prstGeom>
        </p:spPr>
      </p:pic>
      <p:pic>
        <p:nvPicPr>
          <p:cNvPr id="16" name="Picture 15" descr="Map&#10;&#10;Description automatically generated">
            <a:extLst>
              <a:ext uri="{FF2B5EF4-FFF2-40B4-BE49-F238E27FC236}">
                <a16:creationId xmlns:a16="http://schemas.microsoft.com/office/drawing/2014/main" id="{46197268-4C22-434F-9CE5-4DBE6F8BBA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61" y="2209541"/>
            <a:ext cx="3392413" cy="2554133"/>
          </a:xfrm>
          <a:prstGeom prst="rect">
            <a:avLst/>
          </a:prstGeom>
        </p:spPr>
      </p:pic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8984B0E0-9933-4EAA-872F-8F4449F24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4987" y="2443162"/>
            <a:ext cx="2595638" cy="2086893"/>
          </a:xfrm>
          <a:prstGeom prst="rect">
            <a:avLst/>
          </a:prstGeom>
        </p:spPr>
      </p:pic>
      <p:pic>
        <p:nvPicPr>
          <p:cNvPr id="20" name="Picture 19" descr="Map&#10;&#10;Description automatically generated">
            <a:extLst>
              <a:ext uri="{FF2B5EF4-FFF2-40B4-BE49-F238E27FC236}">
                <a16:creationId xmlns:a16="http://schemas.microsoft.com/office/drawing/2014/main" id="{56D8E45C-C96C-48D0-B834-BF720518FE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51" y="353255"/>
            <a:ext cx="3482633" cy="2288228"/>
          </a:xfrm>
          <a:prstGeom prst="rect">
            <a:avLst/>
          </a:prstGeom>
        </p:spPr>
      </p:pic>
      <p:pic>
        <p:nvPicPr>
          <p:cNvPr id="22" name="Picture 21" descr="A picture containing text, ocean floor&#10;&#10;Description automatically generated">
            <a:extLst>
              <a:ext uri="{FF2B5EF4-FFF2-40B4-BE49-F238E27FC236}">
                <a16:creationId xmlns:a16="http://schemas.microsoft.com/office/drawing/2014/main" id="{820A846B-2986-4A5E-AFE9-523C4DB7A5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213" y="194540"/>
            <a:ext cx="3887088" cy="20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6755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B1C973-D67B-40DE-B03F-E6380D1DA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d'autres Projets </a:t>
            </a:r>
            <a:r>
              <a:rPr lang="en-US" dirty="0" err="1"/>
              <a:t>possibles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9BBC2-43F6-414A-9F8B-89A67D337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L’influence</a:t>
            </a:r>
            <a:r>
              <a:rPr lang="en-US" dirty="0"/>
              <a:t> des marées / </a:t>
            </a:r>
            <a:r>
              <a:rPr lang="en-US" dirty="0" err="1"/>
              <a:t>mascarets</a:t>
            </a:r>
            <a:endParaRPr lang="en-US" dirty="0"/>
          </a:p>
          <a:p>
            <a:r>
              <a:rPr lang="en-US"/>
              <a:t>L’horaire </a:t>
            </a:r>
            <a:r>
              <a:rPr lang="en-US" dirty="0"/>
              <a:t>des </a:t>
            </a:r>
            <a:r>
              <a:rPr lang="en-US" dirty="0" err="1"/>
              <a:t>traversiers</a:t>
            </a:r>
            <a:endParaRPr lang="en-US" dirty="0"/>
          </a:p>
          <a:p>
            <a:r>
              <a:rPr lang="en-US" dirty="0"/>
              <a:t>Le vie </a:t>
            </a:r>
            <a:r>
              <a:rPr lang="en-US" dirty="0" err="1"/>
              <a:t>isolée</a:t>
            </a:r>
            <a:r>
              <a:rPr lang="en-US" dirty="0"/>
              <a:t> de </a:t>
            </a:r>
            <a:r>
              <a:rPr lang="en-US" dirty="0" err="1"/>
              <a:t>certains</a:t>
            </a:r>
            <a:r>
              <a:rPr lang="en-US" dirty="0"/>
              <a:t> </a:t>
            </a:r>
            <a:r>
              <a:rPr lang="en-US" dirty="0" err="1"/>
              <a:t>riverains</a:t>
            </a:r>
            <a:r>
              <a:rPr lang="en-US" dirty="0"/>
              <a:t> </a:t>
            </a:r>
            <a:r>
              <a:rPr lang="en-US" dirty="0" err="1"/>
              <a:t>hier</a:t>
            </a:r>
            <a:r>
              <a:rPr lang="en-US" dirty="0"/>
              <a:t> et </a:t>
            </a:r>
            <a:r>
              <a:rPr lang="en-US" dirty="0" err="1"/>
              <a:t>aujourd’hui</a:t>
            </a:r>
            <a:endParaRPr lang="en-US" dirty="0"/>
          </a:p>
          <a:p>
            <a:r>
              <a:rPr lang="en-US" dirty="0" err="1">
                <a:hlinkClick r:id="rId2"/>
              </a:rPr>
              <a:t>Activités</a:t>
            </a:r>
            <a:r>
              <a:rPr lang="en-US" dirty="0">
                <a:hlinkClick r:id="rId2"/>
              </a:rPr>
              <a:t> sur la </a:t>
            </a:r>
            <a:r>
              <a:rPr lang="en-US" dirty="0" err="1">
                <a:hlinkClick r:id="rId2"/>
              </a:rPr>
              <a:t>géographie</a:t>
            </a:r>
            <a:r>
              <a:rPr lang="en-US" dirty="0">
                <a:hlinkClick r:id="rId2"/>
              </a:rPr>
              <a:t> du Québec</a:t>
            </a:r>
            <a:endParaRPr lang="en-US" dirty="0"/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2" name="Add-in 1" title="Web Viewer">
                <a:extLst>
                  <a:ext uri="{FF2B5EF4-FFF2-40B4-BE49-F238E27FC236}">
                    <a16:creationId xmlns:a16="http://schemas.microsoft.com/office/drawing/2014/main" id="{650ABE72-1693-0E0B-BFDF-A95F639DF3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35518065"/>
                  </p:ext>
                </p:extLst>
              </p:nvPr>
            </p:nvGraphicFramePr>
            <p:xfrm>
              <a:off x="6470374" y="1987825"/>
              <a:ext cx="5307496" cy="447261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3"/>
              </a:graphicData>
            </a:graphic>
          </p:graphicFrame>
        </mc:Choice>
        <mc:Fallback>
          <p:pic>
            <p:nvPicPr>
              <p:cNvPr id="2" name="Add-in 1" title="Web Viewer">
                <a:extLst>
                  <a:ext uri="{FF2B5EF4-FFF2-40B4-BE49-F238E27FC236}">
                    <a16:creationId xmlns:a16="http://schemas.microsoft.com/office/drawing/2014/main" id="{650ABE72-1693-0E0B-BFDF-A95F639DF3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70374" y="1987825"/>
                <a:ext cx="5307496" cy="447261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155675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78B8-EEDF-C5D8-367B-6DE5F23FD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 climat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480D14-3304-FD2C-FA5C-C4C351FD3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Distance de l'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équateur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Influence de la mer, des vents maritimes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Plantes comestibles natives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Animaux à chasser ou à domestiquer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Les saisons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La quantit</a:t>
            </a:r>
            <a:r>
              <a:rPr lang="en-US"/>
              <a:t>é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 de pr</a:t>
            </a:r>
            <a:r>
              <a:rPr lang="en-US"/>
              <a:t>é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cipitation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Saison de culture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2DE1AC0-200F-33B4-E055-828FC265D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83999" y="1927654"/>
            <a:ext cx="6802673" cy="4492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85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118E3-3B35-ED66-3A93-88CB0421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habitudes alimentaires - QUéBEC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47F88-7149-E44D-AB3B-4AB8FA9921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Erable / Sucres</a:t>
            </a:r>
          </a:p>
          <a:p>
            <a:r>
              <a:rPr lang="en-US"/>
              <a:t>Poissons / gibier / gros gibier (élan, wapiti, orignal, renne, caribou)</a:t>
            </a:r>
          </a:p>
          <a:p>
            <a:r>
              <a:rPr lang="en-US"/>
              <a:t>Bl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 d'Inde / Canneberge / bleuet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Graisses alimentaires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Influence de la cuisine anglophone et de</a:t>
            </a:r>
            <a:r>
              <a:rPr lang="en-US" altLang="en-US"/>
              <a:t>s cuisines r</a:t>
            </a:r>
            <a:r>
              <a:rPr lang="en-US" altLang="en-US">
                <a:cs typeface="Calibri" panose="020F0502020204030204" pitchFamily="34" charset="0"/>
              </a:rPr>
              <a:t>égionales françaises</a:t>
            </a:r>
          </a:p>
          <a:p>
            <a:r>
              <a:rPr lang="en-US" altLang="en-US"/>
              <a:t>N</a:t>
            </a:r>
            <a:r>
              <a:rPr lang="en-US" altLang="en-US">
                <a:cs typeface="Calibri" panose="020F0502020204030204" pitchFamily="34" charset="0"/>
              </a:rPr>
              <a:t>écessité de conserver des aliments (salage, séchage, fumage)</a:t>
            </a:r>
          </a:p>
          <a:p>
            <a:r>
              <a:rPr lang="en-US" altLang="en-US">
                <a:cs typeface="Calibri" panose="020F0502020204030204" pitchFamily="34" charset="0"/>
              </a:rPr>
              <a:t>Influences des vagues d’immigration</a:t>
            </a:r>
          </a:p>
          <a:p>
            <a:endParaRPr lang="en-US"/>
          </a:p>
        </p:txBody>
      </p:sp>
      <p:pic>
        <p:nvPicPr>
          <p:cNvPr id="5" name="Picture 4" descr="A plate of food&#10;&#10;Description automatically generated with low confidence">
            <a:extLst>
              <a:ext uri="{FF2B5EF4-FFF2-40B4-BE49-F238E27FC236}">
                <a16:creationId xmlns:a16="http://schemas.microsoft.com/office/drawing/2014/main" id="{FCBB670A-20F9-0635-7CCD-CADF64C7BC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159" y="1822750"/>
            <a:ext cx="2640823" cy="396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3245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A1D6-6C6B-B540-678A-5AAF140B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2" y="341888"/>
            <a:ext cx="10131425" cy="1300512"/>
          </a:xfrm>
        </p:spPr>
        <p:txBody>
          <a:bodyPr/>
          <a:lstStyle/>
          <a:p>
            <a:r>
              <a:rPr lang="en-US"/>
              <a:t>ACTIVITéS sUR LA CUISINE québécoise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69F5-9FF8-76B9-A374-C757AA2ED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322" y="1063487"/>
            <a:ext cx="10131425" cy="4482547"/>
          </a:xfrm>
        </p:spPr>
        <p:txBody>
          <a:bodyPr/>
          <a:lstStyle/>
          <a:p>
            <a:r>
              <a:rPr lang="en-US">
                <a:hlinkClick r:id="rId2"/>
              </a:rPr>
              <a:t>Quelques recettes qu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ébécoise</a:t>
            </a:r>
            <a:r>
              <a:rPr lang="en-US">
                <a:hlinkClick r:id="rId2"/>
              </a:rPr>
              <a:t>s</a:t>
            </a:r>
            <a:endParaRPr lang="en-US"/>
          </a:p>
          <a:p>
            <a:r>
              <a:rPr lang="en-US"/>
              <a:t>D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égustation de sirop d'érable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Fiche de dégustation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Classement des sirops 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Comparaison US / Canada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Roue des flaveurs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 descr="Chart&#10;&#10;Description automatically generated">
            <a:hlinkClick r:id="rId7"/>
            <a:extLst>
              <a:ext uri="{FF2B5EF4-FFF2-40B4-BE49-F238E27FC236}">
                <a16:creationId xmlns:a16="http://schemas.microsoft.com/office/drawing/2014/main" id="{C5DC00BF-9023-54C9-DDB5-A2DD55E04A2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07" y="1508438"/>
            <a:ext cx="4409016" cy="440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3189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A1D6-6C6B-B540-678A-5AAF140B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90358"/>
            <a:ext cx="10131425" cy="1300512"/>
          </a:xfrm>
        </p:spPr>
        <p:txBody>
          <a:bodyPr/>
          <a:lstStyle/>
          <a:p>
            <a:r>
              <a:rPr lang="en-US"/>
              <a:t>ACTIVITéS suR LA CUISINE québécoise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69F5-9FF8-76B9-A374-C757AA2ED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930" y="601358"/>
            <a:ext cx="10131425" cy="6240259"/>
          </a:xfrm>
        </p:spPr>
        <p:txBody>
          <a:bodyPr/>
          <a:lstStyle/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Herbes salées</a:t>
            </a:r>
          </a:p>
          <a:p>
            <a:pPr lvl="1"/>
            <a:r>
              <a:rPr lang="en-US" altLang="en-US">
                <a:hlinkClick r:id="rId2"/>
              </a:rPr>
              <a:t>Extrait #1 Herbes salées</a:t>
            </a:r>
            <a:endParaRPr lang="en-US" altLang="en-US"/>
          </a:p>
          <a:p>
            <a:pPr lvl="1"/>
            <a:r>
              <a:rPr lang="en-US" altLang="en-US">
                <a:hlinkClick r:id="rId3"/>
              </a:rPr>
              <a:t>Extrait #2 Herbes salées</a:t>
            </a:r>
            <a:endParaRPr lang="en-US" altLang="en-US"/>
          </a:p>
          <a:p>
            <a:pPr lvl="1"/>
            <a:r>
              <a:rPr lang="en-US" altLang="en-US">
                <a:hlinkClick r:id="rId4"/>
              </a:rPr>
              <a:t>Extrait #3 Herbes salées</a:t>
            </a:r>
            <a:endParaRPr lang="en-US" altLang="en-US"/>
          </a:p>
          <a:p>
            <a:pPr lvl="1"/>
            <a:r>
              <a:rPr lang="en-US" altLang="en-US">
                <a:hlinkClick r:id="rId5"/>
              </a:rPr>
              <a:t>Extrait #4 Herbes salées</a:t>
            </a:r>
            <a:endParaRPr lang="en-US" altLang="en-US"/>
          </a:p>
          <a:p>
            <a:pPr>
              <a:defRPr/>
            </a:pPr>
            <a:r>
              <a:rPr lang="en-US" sz="1400">
                <a:latin typeface="+mj-lt"/>
              </a:rPr>
              <a:t>Divisez les clips pour les faire analyser par des groupes d'</a:t>
            </a:r>
            <a:r>
              <a:rPr lang="fr-FR" altLang="en-US" sz="1400">
                <a:latin typeface="+mj-lt"/>
              </a:rPr>
              <a:t>él</a:t>
            </a:r>
            <a:r>
              <a:rPr lang="fr-FR" altLang="en-US" sz="1400">
                <a:latin typeface="+mj-lt"/>
                <a:cs typeface="Calibri" panose="020F0502020204030204" pitchFamily="34" charset="0"/>
              </a:rPr>
              <a:t>èves.</a:t>
            </a:r>
          </a:p>
          <a:p>
            <a:pPr lvl="1">
              <a:defRPr/>
            </a:pPr>
            <a:r>
              <a:rPr lang="fr-FR" sz="1400">
                <a:latin typeface="+mj-lt"/>
                <a:cs typeface="Calibri" panose="020F0502020204030204" pitchFamily="34" charset="0"/>
              </a:rPr>
              <a:t>Dressez une liste des ingr</a:t>
            </a:r>
            <a:r>
              <a:rPr lang="fr-FR" altLang="en-US" sz="1400">
                <a:latin typeface="+mj-lt"/>
              </a:rPr>
              <a:t>édients utilisés par chacun.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Quels ustensiles sont utilis</a:t>
            </a:r>
            <a:r>
              <a:rPr lang="fr-FR" altLang="en-US" sz="1400">
                <a:latin typeface="+mj-lt"/>
              </a:rPr>
              <a:t>és?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Quels ingr</a:t>
            </a:r>
            <a:r>
              <a:rPr lang="fr-FR" altLang="en-US" sz="1400">
                <a:latin typeface="+mj-lt"/>
              </a:rPr>
              <a:t>édients se trouvent dans toutes les recettes?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Certains disent qu'il y a des herbes qu'il ne faut pas utiliser.  Lesquelles?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Pourquoi met-on des carottes?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Comment pr</a:t>
            </a:r>
            <a:r>
              <a:rPr lang="fr-FR" altLang="en-US" sz="1400">
                <a:latin typeface="+mj-lt"/>
              </a:rPr>
              <a:t>épare-t-on les ingrédients et quelles parties utilise-t-on?</a:t>
            </a:r>
          </a:p>
          <a:p>
            <a:pPr lvl="1">
              <a:defRPr/>
            </a:pPr>
            <a:r>
              <a:rPr lang="fr-FR" sz="1400">
                <a:latin typeface="+mj-lt"/>
              </a:rPr>
              <a:t>Faites des exp</a:t>
            </a:r>
            <a:r>
              <a:rPr lang="fr-FR" altLang="en-US" sz="1400">
                <a:latin typeface="+mj-lt"/>
              </a:rPr>
              <a:t>ériences dans de petits bocaux en changeant la quantité et la variété de sel.</a:t>
            </a:r>
          </a:p>
          <a:p>
            <a:pPr>
              <a:defRPr/>
            </a:pPr>
            <a:r>
              <a:rPr lang="en-US" sz="1400">
                <a:latin typeface="+mj-lt"/>
                <a:hlinkClick r:id="rId6"/>
              </a:rPr>
              <a:t>Fiche de comparaison</a:t>
            </a:r>
            <a:endParaRPr lang="fr-FR" sz="1400">
              <a:latin typeface="+mj-lt"/>
            </a:endParaRPr>
          </a:p>
        </p:txBody>
      </p:sp>
      <p:pic>
        <p:nvPicPr>
          <p:cNvPr id="5" name="Picture 4" descr="A picture containing indoor, weapon&#10;&#10;Description automatically generated">
            <a:extLst>
              <a:ext uri="{FF2B5EF4-FFF2-40B4-BE49-F238E27FC236}">
                <a16:creationId xmlns:a16="http://schemas.microsoft.com/office/drawing/2014/main" id="{275F847E-0C2C-6F21-9ED0-96DAF81BEE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56439" y="1981293"/>
            <a:ext cx="4176584" cy="313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2526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A1D6-6C6B-B540-678A-5AAF140BB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90358"/>
            <a:ext cx="10131425" cy="1300512"/>
          </a:xfrm>
        </p:spPr>
        <p:txBody>
          <a:bodyPr/>
          <a:lstStyle/>
          <a:p>
            <a:r>
              <a:rPr lang="en-US"/>
              <a:t>ACTIVITéS sUR LA CUISINE québécoise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A69F5-9FF8-76B9-A374-C757AA2ED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269" y="268355"/>
            <a:ext cx="10131425" cy="6399287"/>
          </a:xfrm>
        </p:spPr>
        <p:txBody>
          <a:bodyPr/>
          <a:lstStyle/>
          <a:p>
            <a:pPr lvl="1"/>
            <a:endParaRPr lang="en-US" altLang="en-US"/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Poutine</a:t>
            </a: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2"/>
              </a:rPr>
              <a:t>Extrait #1 Poutine</a:t>
            </a:r>
            <a:endParaRPr lang="en-US" altLang="en-US">
              <a:latin typeface="Calibri" panose="020F0502020204030204" pitchFamily="34" charset="0"/>
            </a:endParaRP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3"/>
              </a:rPr>
              <a:t>Extrait #2 Poutine</a:t>
            </a:r>
            <a:endParaRPr lang="en-US" altLang="en-US">
              <a:latin typeface="Calibri" panose="020F0502020204030204" pitchFamily="34" charset="0"/>
            </a:endParaRPr>
          </a:p>
          <a:p>
            <a:pPr lvl="1" eaLnBrk="1" hangingPunct="1"/>
            <a:r>
              <a:rPr lang="en-US" altLang="en-US">
                <a:latin typeface="Calibri" panose="020F0502020204030204" pitchFamily="34" charset="0"/>
                <a:hlinkClick r:id="rId4"/>
              </a:rPr>
              <a:t>Extrait #3 Poutine</a:t>
            </a:r>
            <a:endParaRPr lang="en-US" altLang="en-US"/>
          </a:p>
          <a:p>
            <a:pPr lvl="2">
              <a:buFont typeface="Century Gothic" panose="020B0502020202020204" pitchFamily="34" charset="0"/>
              <a:buAutoNum type="arabicPeriod"/>
            </a:pPr>
            <a:r>
              <a:rPr lang="fr-FR" altLang="en-US"/>
              <a:t>Imaginez d’autres variantes de ce plat.   Qu’est-ce que vous pourriez subsitituer aux différents ingrédients?  Qu’est-ce que vous pourriez ajouter au plat?</a:t>
            </a:r>
            <a:endParaRPr lang="en-US" altLang="en-US"/>
          </a:p>
          <a:p>
            <a:pPr lvl="2">
              <a:buFont typeface="Century Gothic" panose="020B0502020202020204" pitchFamily="34" charset="0"/>
              <a:buAutoNum type="arabicPeriod"/>
            </a:pPr>
            <a:r>
              <a:rPr lang="fr-FR" altLang="en-US"/>
              <a:t>Pouvez-vous trouvez du fromage en grains chez vous?   Quelles autres variétés de fromage pourriez-vous utiliser?</a:t>
            </a:r>
            <a:endParaRPr lang="en-US" altLang="en-US"/>
          </a:p>
          <a:p>
            <a:pPr lvl="2">
              <a:buFont typeface="Century Gothic" panose="020B0502020202020204" pitchFamily="34" charset="0"/>
              <a:buAutoNum type="arabicPeriod"/>
            </a:pPr>
            <a:r>
              <a:rPr lang="fr-FR" altLang="en-US"/>
              <a:t>Pourquoi est-ce qu’une sauce brune faite à la suite de la cuisson d’un rôti de boeuf serait meilleure que celle-ci?</a:t>
            </a:r>
            <a:endParaRPr lang="en-US" altLang="en-US"/>
          </a:p>
          <a:p>
            <a:pPr lvl="2">
              <a:buFont typeface="Century Gothic" panose="020B0502020202020204" pitchFamily="34" charset="0"/>
              <a:buAutoNum type="arabicPeriod"/>
            </a:pPr>
            <a:r>
              <a:rPr lang="fr-FR" altLang="en-US"/>
              <a:t>Combien de variétés de pommes de terre trouvez-vous dans votre supermarché local?  Faites des recherches sur Internet pour trouver les qualités spécifiques de chacune.</a:t>
            </a:r>
            <a:endParaRPr lang="en-US" altLang="en-US"/>
          </a:p>
          <a:p>
            <a:pPr lvl="2">
              <a:buFont typeface="Century Gothic" panose="020B0502020202020204" pitchFamily="34" charset="0"/>
              <a:buAutoNum type="arabicPeriod"/>
            </a:pPr>
            <a:r>
              <a:rPr lang="fr-FR" altLang="en-US"/>
              <a:t>D’après vos recherches sur les pommes de terre, quel climat convient mieux à leur culture?</a:t>
            </a:r>
            <a:endParaRPr lang="en-US" altLang="en-US"/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Grille d'évaluation des vidéos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7004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6EAF8-E267-2DA4-0A7A-1707405A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Quelques exercices sur la cuisine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1B93C-4604-F0AE-83FA-475FACAF25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52" y="2065867"/>
            <a:ext cx="10131425" cy="3649133"/>
          </a:xfrm>
        </p:spPr>
        <p:txBody>
          <a:bodyPr/>
          <a:lstStyle/>
          <a:p>
            <a:r>
              <a:rPr lang="en-US">
                <a:hlinkClick r:id="rId2"/>
              </a:rPr>
              <a:t>Questions sur la pr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éparation des plats</a:t>
            </a:r>
            <a:endParaRPr lang="en-US">
              <a:hlinkClick r:id="rId3"/>
            </a:endParaRPr>
          </a:p>
          <a:p>
            <a:r>
              <a:rPr lang="en-US">
                <a:hlinkClick r:id="rId4"/>
              </a:rPr>
              <a:t>Expressions culinaires</a:t>
            </a:r>
            <a:endParaRPr lang="en-US"/>
          </a:p>
          <a:p>
            <a:r>
              <a:rPr lang="en-US">
                <a:hlinkClick r:id="rId5"/>
              </a:rPr>
              <a:t>Mots cach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é</a:t>
            </a:r>
            <a:r>
              <a:rPr lang="en-US">
                <a:solidFill>
                  <a:prstClr val="white"/>
                </a:solidFill>
                <a:latin typeface="Calibri" panose="020F0502020204030204"/>
                <a:hlinkClick r:id="rId5"/>
              </a:rPr>
              <a:t>s </a:t>
            </a:r>
            <a:endParaRPr lang="en-US">
              <a:solidFill>
                <a:prstClr val="white"/>
              </a:solidFill>
              <a:latin typeface="Calibri" panose="020F0502020204030204"/>
            </a:endParaRPr>
          </a:p>
          <a:p>
            <a:pPr lvl="1"/>
            <a:r>
              <a:rPr lang="en-US">
                <a:solidFill>
                  <a:prstClr val="white"/>
                </a:solidFill>
                <a:latin typeface="Calibri" panose="020F0502020204030204"/>
                <a:hlinkClick r:id="rId6"/>
              </a:rPr>
              <a:t>Corrig</a:t>
            </a:r>
            <a:r>
              <a:rPr lang="en-US">
                <a:hlinkClick r:id="rId6"/>
              </a:rPr>
              <a:t>é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9611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849A-BACF-0DBB-884A-96D258ACF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la Martinique et les petites antilles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 title="Web Viewer">
                <a:extLst>
                  <a:ext uri="{FF2B5EF4-FFF2-40B4-BE49-F238E27FC236}">
                    <a16:creationId xmlns:a16="http://schemas.microsoft.com/office/drawing/2014/main" id="{08C6E3D9-5A56-1422-292E-9E300F13E2A0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51094084"/>
                  </p:ext>
                </p:extLst>
              </p:nvPr>
            </p:nvGraphicFramePr>
            <p:xfrm>
              <a:off x="685800" y="2141538"/>
              <a:ext cx="10813774" cy="4557436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 title="Web Viewer">
                <a:extLst>
                  <a:ext uri="{FF2B5EF4-FFF2-40B4-BE49-F238E27FC236}">
                    <a16:creationId xmlns:a16="http://schemas.microsoft.com/office/drawing/2014/main" id="{08C6E3D9-5A56-1422-292E-9E300F13E2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85800" y="2141538"/>
                <a:ext cx="10813774" cy="455743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926361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00438-F62B-33AD-18F7-09A401849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ESCLAVAGE en Martinique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BBDA60-0C5A-4BC2-56C9-7D7535C60A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1635 - arriv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ée des premiers colons français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1640 - premiers moulins à sucre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premiers esclaves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1657 - ordre de chasser les Amérindiens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1671-1674	développement de l'esclage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1000 en 1640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15.000 en 1696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1685 - Code noir 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Guerres colonials - Espagnols, Français, Hollandaise, Anglais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1848 - Abolition de l'esclavage - Schoelcher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le 22 mai</a:t>
            </a:r>
          </a:p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4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73296-94D5-6B17-4BE4-DA927AE30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volcanologie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3BF52-D6F3-3BCF-BC63-989E9D7CC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La Montagne Pel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ée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8 mai 1902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nuée ardente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début de la volcanologie modern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Alfred Lacroix</a:t>
            </a: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Frank Perret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destruction de la ville de Saint-Pierre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28.000 morts</a:t>
            </a: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Vidéo qui met en scène le désastre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Activités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Corrigé</a:t>
            </a:r>
            <a:endParaRPr lang="en-US"/>
          </a:p>
        </p:txBody>
      </p:sp>
      <p:pic>
        <p:nvPicPr>
          <p:cNvPr id="5" name="Picture 4" descr="A picture containing mountain, sky, nature, outdoor&#10;&#10;Description automatically generated">
            <a:extLst>
              <a:ext uri="{FF2B5EF4-FFF2-40B4-BE49-F238E27FC236}">
                <a16:creationId xmlns:a16="http://schemas.microsoft.com/office/drawing/2014/main" id="{CB9D5B82-D07B-EE79-7700-29F3C36A1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444" y="2663686"/>
            <a:ext cx="7456556" cy="419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3757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F2127-D1C8-7CC6-03E2-D6C0ED44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è</a:t>
            </a:r>
            <a:r>
              <a:rPr lang="en-US"/>
              <a:t>mes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/>
              <a:t>cologiques en martinique</a:t>
            </a:r>
          </a:p>
        </p:txBody>
      </p:sp>
      <mc:AlternateContent xmlns:mc="http://schemas.openxmlformats.org/markup-compatibility/2006">
        <mc:Choice xmlns:we="http://schemas.microsoft.com/office/webextensions/webextension/2010/11" xmlns:pca="http://schemas.microsoft.com/office/powerpoint/2013/contentapp" Requires="we pca">
          <p:graphicFrame>
            <p:nvGraphicFramePr>
              <p:cNvPr id="4" name="Content Placeholder 3" title="Web Viewer">
                <a:extLst>
                  <a:ext uri="{FF2B5EF4-FFF2-40B4-BE49-F238E27FC236}">
                    <a16:creationId xmlns:a16="http://schemas.microsoft.com/office/drawing/2014/main" id="{71DC983E-94A4-90EC-713E-A058899C1301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453006374"/>
                  </p:ext>
                </p:extLst>
              </p:nvPr>
            </p:nvGraphicFramePr>
            <p:xfrm>
              <a:off x="4224130" y="2141537"/>
              <a:ext cx="7553740" cy="4388471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>
          <p:pic>
            <p:nvPicPr>
              <p:cNvPr id="4" name="Content Placeholder 3" title="Web Viewer">
                <a:extLst>
                  <a:ext uri="{FF2B5EF4-FFF2-40B4-BE49-F238E27FC236}">
                    <a16:creationId xmlns:a16="http://schemas.microsoft.com/office/drawing/2014/main" id="{71DC983E-94A4-90EC-713E-A058899C130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224130" y="2141537"/>
                <a:ext cx="7553740" cy="4388471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1635089-A222-66CF-D71C-604D68524B02}"/>
              </a:ext>
            </a:extLst>
          </p:cNvPr>
          <p:cNvSpPr txBox="1"/>
          <p:nvPr/>
        </p:nvSpPr>
        <p:spPr>
          <a:xfrm>
            <a:off x="685801" y="2711397"/>
            <a:ext cx="34091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4"/>
              </a:rPr>
              <a:t>R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échauffement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Chlordécone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6"/>
              </a:rPr>
              <a:t>Sargasses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hlinkClick r:id="rId7"/>
              </a:rPr>
              <a:t>Activités sur la géographie de la Martinique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4324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38AB-CEF6-6345-13D1-D21C151CB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climat - Martinique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D945A4-26BA-69C0-29C2-C1CBAA2DC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Climat tropical</a:t>
            </a:r>
          </a:p>
          <a:p>
            <a:r>
              <a:rPr lang="en-US"/>
              <a:t>Température moyennes</a:t>
            </a:r>
          </a:p>
          <a:p>
            <a:r>
              <a:rPr lang="en-US"/>
              <a:t>Saisons - pluie (198 jours)</a:t>
            </a:r>
          </a:p>
          <a:p>
            <a:r>
              <a:rPr lang="en-US"/>
              <a:t>Produits agricoles principaux (</a:t>
            </a:r>
            <a:r>
              <a:rPr lang="en-US" b="0" i="0">
                <a:effectLst/>
                <a:latin typeface="Arial" panose="020B0604020202020204" pitchFamily="34" charset="0"/>
              </a:rPr>
              <a:t>ananas, avocats, bananes, </a:t>
            </a:r>
            <a:br>
              <a:rPr lang="en-US" b="0" i="0">
                <a:effectLst/>
                <a:latin typeface="Arial" panose="020B0604020202020204" pitchFamily="34" charset="0"/>
              </a:rPr>
            </a:br>
            <a:r>
              <a:rPr lang="en-US" b="0" i="0">
                <a:effectLst/>
                <a:latin typeface="Arial" panose="020B0604020202020204" pitchFamily="34" charset="0"/>
              </a:rPr>
              <a:t>fleurs, l</a:t>
            </a:r>
            <a:r>
              <a:rPr lang="en-US"/>
              <a:t>égumes, canne 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sucre)</a:t>
            </a:r>
            <a:endParaRPr lang="en-US"/>
          </a:p>
        </p:txBody>
      </p:sp>
      <p:pic>
        <p:nvPicPr>
          <p:cNvPr id="5" name="Picture 4" descr="A picture containing plant, conifer, tree, fern&#10;&#10;Description automatically generated">
            <a:extLst>
              <a:ext uri="{FF2B5EF4-FFF2-40B4-BE49-F238E27FC236}">
                <a16:creationId xmlns:a16="http://schemas.microsoft.com/office/drawing/2014/main" id="{32AA27FB-AFD1-6B05-87E9-B8E04E056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3991" y="1883033"/>
            <a:ext cx="5821408" cy="3274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718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0415B-8686-DE63-3640-86A322579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habitudes culinaires martiniquaises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20F40-00B9-0A42-091C-0860FF3E2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824" y="1866022"/>
            <a:ext cx="10131425" cy="3649133"/>
          </a:xfrm>
        </p:spPr>
        <p:txBody>
          <a:bodyPr/>
          <a:lstStyle/>
          <a:p>
            <a:r>
              <a:rPr lang="en-US">
                <a:hlinkClick r:id="rId2"/>
              </a:rPr>
              <a:t>Quelques recettes martiniquaises</a:t>
            </a:r>
            <a:endParaRPr lang="en-US"/>
          </a:p>
          <a:p>
            <a:r>
              <a:rPr lang="en-US">
                <a:hlinkClick r:id="rId3"/>
              </a:rPr>
              <a:t>Cuisine martiniquaise et influences historiques</a:t>
            </a:r>
            <a:endParaRPr lang="en-US"/>
          </a:p>
          <a:p>
            <a:pPr lvl="1"/>
            <a:r>
              <a:rPr lang="en-US">
                <a:hlinkClick r:id="rId4"/>
              </a:rPr>
              <a:t>Corrig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é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Expressions de quantité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Fruits et légumes tropicaux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7"/>
              </a:rPr>
              <a:t>Vocabulaire culinaire #1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8"/>
              </a:rPr>
              <a:t>Vocabulaire culinaire #2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9"/>
              </a:rPr>
              <a:t>Vocabulaire culinaire #3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Mots cachés sur la Martinique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>
                <a:latin typeface="Calibri" panose="020F0502020204030204" pitchFamily="34" charset="0"/>
                <a:cs typeface="Calibri" panose="020F0502020204030204" pitchFamily="34" charset="0"/>
                <a:hlinkClick r:id="rId11"/>
              </a:rPr>
              <a:t>Corrigé</a:t>
            </a:r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98535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D30C9-096C-279D-0F63-F6AB33438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F0BFB-5576-6BB1-29E2-79A9966BA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/>
              <a:t>Ces documents seront transf</a:t>
            </a: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érés au nouveau site</a:t>
            </a:r>
          </a:p>
          <a:p>
            <a:pPr marL="0" indent="0" algn="ctr">
              <a:buNone/>
            </a:pP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www.theabratepage.com	</a:t>
            </a:r>
          </a:p>
          <a:p>
            <a:pPr marL="0" indent="0" algn="ctr">
              <a:buNone/>
            </a:pP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à partir du 1er mai 2023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789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webextensions/_rels/webextension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png"/></Relationships>
</file>

<file path=ppt/webextensions/_rels/webextension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webextensions/webextension1.xml><?xml version="1.0" encoding="utf-8"?>
<we:webextension xmlns:we="http://schemas.microsoft.com/office/webextensions/webextension/2010/11" id="{4E07D53D-E997-417E-866A-605BECD017D0}">
  <we:reference id="wa104295828" version="1.7.0.0" store="en-US" storeType="OMEX"/>
  <we:alternateReferences>
    <we:reference id="wa104295828" version="1.7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museedelhistoire.ca/musee-virtuel-de-la-nouvelle-france/introduction/&quot;,&quot;values&quot;:{},&quot;data&quot;:{&quot;uri&quot;:&quot;www.museedelhistoire.ca/musee-virtuel-de-la-nouvelle-france/introduction/&quot;},&quot;secure&quot;:false}],&quot;name&quot;:&quot;www.museedelhistoire.ca/musee-virtuel-de-la-nouvelle-france/introduction/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2A22B3EB-7EA3-4FE0-9FCC-58AA9DBF57B5}">
  <we:reference id="wa104295828" version="1.7.0.0" store="en-US" storeType="OMEX"/>
  <we:alternateReferences>
    <we:reference id="wa104295828" version="1.7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museedelhistoire.ca/musee-virtuel-de-la-nouvelle-france/les-explorateurs/jacques-cartier-1534-1542/&quot;,&quot;values&quot;:{},&quot;data&quot;:{&quot;uri&quot;:&quot;www.museedelhistoire.ca/musee-virtuel-de-la-nouvelle-france/les-explorateurs/jacques-cartier-1534-1542/&quot;},&quot;secure&quot;:false}],&quot;name&quot;:&quot;www.museedelhistoire.ca/musee-virtuel-de-la-nouvelle-france/les-explorateurs/jacques-cartier-1534-1542/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B526CE1C-A99B-407D-A180-008083FF3180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techno-science.net/glossaire-definition/Petites-Antilles.html&quot;,&quot;values&quot;:{},&quot;data&quot;:{&quot;uri&quot;:&quot;www.techno-science.net/glossaire-definition/Petites-Antilles.html&quot;},&quot;secure&quot;:false}],&quot;name&quot;:&quot;www.techno-science.net/glossaire-definition/Petites-Antille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E8040362-0FC3-42AF-9B6D-C428FBFB7471}">
  <we:reference id="wa104295828" version="1.7.0.0" store="en-US" storeType="OMEX"/>
  <we:alternateReferences>
    <we:reference id="wa104295828" version="1.7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fr.wikipedia.org/wiki/Liste_des_forts_de_la_Nouvelle-France&quot;,&quot;values&quot;:{},&quot;data&quot;:{&quot;uri&quot;:&quot;fr.wikipedia.org/wiki/Liste_des_forts_de_la_Nouvelle-France&quot;},&quot;secure&quot;:false}],&quot;name&quot;:&quot;fr.wikipedia.org/wiki/Liste_des_forts_de_la_Nouvelle-France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0C7A8C16-D6AB-4A61-8918-D1099D44A8BA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youtube.com/watch?v=8R6Ipsl2VJ0&quot;,&quot;values&quot;:{},&quot;data&quot;:{&quot;uri&quot;:&quot;www.youtube.com/watch?v=8R6Ipsl2VJ0&quot;},&quot;secure&quot;:false}],&quot;name&quot;:&quot;www.youtube.com/watch?v=8R6Ipsl2VJ0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6.xml><?xml version="1.0" encoding="utf-8"?>
<we:webextension xmlns:we="http://schemas.microsoft.com/office/webextensions/webextension/2010/11" id="{A4AEA758-8190-4683-A582-25553FB0527C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techno-science.net/glossaire-definition/Petites-Antilles.html&quot;,&quot;values&quot;:{},&quot;data&quot;:{&quot;uri&quot;:&quot;www.techno-science.net/glossaire-definition/Petites-Antilles.html&quot;},&quot;secure&quot;:false}],&quot;name&quot;:&quot;www.techno-science.net/glossaire-definition/Petites-Antilles.html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7.xml><?xml version="1.0" encoding="utf-8"?>
<we:webextension xmlns:we="http://schemas.microsoft.com/office/webextensions/webextension/2010/11" id="{EEA46030-E9F3-4710-B456-4BB7A5D50702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www.voyageursdumonde.fr/voyage-sur-mesure/voyages/guide-voyage/martinique/infos-pratiques/environnement&quot;,&quot;values&quot;:{},&quot;data&quot;:{&quot;uri&quot;:&quot;www.voyageursdumonde.fr/voyage-sur-mesure/voyages/guide-voyage/martinique/infos-pratiques/environnement&quot;},&quot;secure&quot;:false}],&quot;name&quot;:&quot;www.voyageursdumonde.fr/voyage-sur-mesure/voyages/guide-voyage/martinique/infos-pratiques/environnement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0</TotalTime>
  <Words>1379</Words>
  <Application>Microsoft Office PowerPoint</Application>
  <PresentationFormat>Widescreen</PresentationFormat>
  <Paragraphs>202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Amazon Ember</vt:lpstr>
      <vt:lpstr>Arial</vt:lpstr>
      <vt:lpstr>Calibri</vt:lpstr>
      <vt:lpstr>Calibri Light</vt:lpstr>
      <vt:lpstr>Century Gothic</vt:lpstr>
      <vt:lpstr>Celestial</vt:lpstr>
      <vt:lpstr>Explorer le monde francophone par la géographie </vt:lpstr>
      <vt:lpstr>Espace géographique</vt:lpstr>
      <vt:lpstr>PowerPoint Presentation</vt:lpstr>
      <vt:lpstr>évolution d’un peuple</vt:lpstr>
      <vt:lpstr>Découvrir les premiers explorateurs du québec</vt:lpstr>
      <vt:lpstr>PowerPoint Presentation</vt:lpstr>
      <vt:lpstr>RECRéATion du voyage II de lasalle</vt:lpstr>
      <vt:lpstr>PowerPoint Presentation</vt:lpstr>
      <vt:lpstr>Découvrir les premiers explorateurs en martinique</vt:lpstr>
      <vt:lpstr>PowerPoint Presentation</vt:lpstr>
      <vt:lpstr>Projet cartographique – Google Earth</vt:lpstr>
      <vt:lpstr>Les Forts en Nouvelle-France</vt:lpstr>
      <vt:lpstr>PowerPoint Presentation</vt:lpstr>
      <vt:lpstr>Moulins </vt:lpstr>
      <vt:lpstr>Les Phares au Québec</vt:lpstr>
      <vt:lpstr>Les Ponts sur le Saint-Laurent</vt:lpstr>
      <vt:lpstr>L’Eau au Québec</vt:lpstr>
      <vt:lpstr>Le Saint-Laurent - Palmarès</vt:lpstr>
      <vt:lpstr>Le Saint- Laurent</vt:lpstr>
      <vt:lpstr>PowerPoint Presentation</vt:lpstr>
      <vt:lpstr>d'autres Projets possibles</vt:lpstr>
      <vt:lpstr>Le climat </vt:lpstr>
      <vt:lpstr>habitudes alimentaires - QUéBEC</vt:lpstr>
      <vt:lpstr>ACTIVITéS sUR LA CUISINE québécoise</vt:lpstr>
      <vt:lpstr>ACTIVITéS suR LA CUISINE québécoise</vt:lpstr>
      <vt:lpstr>ACTIVITéS sUR LA CUISINE québécoise</vt:lpstr>
      <vt:lpstr>Quelques exercices sur la cuisine</vt:lpstr>
      <vt:lpstr>la Martinique et les petites antilles</vt:lpstr>
      <vt:lpstr>ESCLAVAGE en Martinique</vt:lpstr>
      <vt:lpstr>volcanologie</vt:lpstr>
      <vt:lpstr>problèmes écologiques en martinique</vt:lpstr>
      <vt:lpstr>climat - Martinique</vt:lpstr>
      <vt:lpstr>habitudes culinaires martiniquaises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Enseigner la géographie  du Québec pour comprendre  un peuple</dc:title>
  <dc:creator>AATF-1</dc:creator>
  <cp:lastModifiedBy>Serge Abrate</cp:lastModifiedBy>
  <cp:revision>104</cp:revision>
  <dcterms:created xsi:type="dcterms:W3CDTF">2020-10-20T16:10:36Z</dcterms:created>
  <dcterms:modified xsi:type="dcterms:W3CDTF">2023-04-23T01:16:00Z</dcterms:modified>
</cp:coreProperties>
</file>